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Helvetica Neue" panose="020B0604020202020204" charset="0"/>
      <p:regular r:id="rId37"/>
      <p:bold r:id="rId38"/>
      <p:italic r:id="rId39"/>
      <p:boldItalic r:id="rId40"/>
    </p:embeddedFont>
    <p:embeddedFont>
      <p:font typeface="Roboto"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NWVCwkZeXyS71rcKPp/L/kGh1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132" y="31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
        <p:cNvGrpSpPr/>
        <p:nvPr/>
      </p:nvGrpSpPr>
      <p:grpSpPr>
        <a:xfrm>
          <a:off x="0" y="0"/>
          <a:ext cx="0" cy="0"/>
          <a:chOff x="0" y="0"/>
          <a:chExt cx="0" cy="0"/>
        </a:xfrm>
      </p:grpSpPr>
      <p:sp>
        <p:nvSpPr>
          <p:cNvPr id="16" name="Google Shape;1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 name="Google Shape;1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a:t>Tip: for the bonus questions, print and cut out the categories before you start the quiz. </a:t>
            </a:r>
            <a:endParaRPr b="0"/>
          </a:p>
        </p:txBody>
      </p:sp>
      <p:sp>
        <p:nvSpPr>
          <p:cNvPr id="18" name="Google Shape;1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Reference</a:t>
            </a:r>
            <a:endParaRPr/>
          </a:p>
        </p:txBody>
      </p:sp>
      <p:sp>
        <p:nvSpPr>
          <p:cNvPr id="84" name="Google Shape;8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Reference </a:t>
            </a:r>
            <a:endParaRPr/>
          </a:p>
        </p:txBody>
      </p:sp>
      <p:sp>
        <p:nvSpPr>
          <p:cNvPr id="92" name="Google Shape;9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3" name="Google Shape;1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Not every day? Annually</a:t>
            </a:r>
            <a:endParaRPr/>
          </a:p>
          <a:p>
            <a:pPr marL="0" lvl="0" indent="0" algn="l" rtl="0">
              <a:lnSpc>
                <a:spcPct val="100000"/>
              </a:lnSpc>
              <a:spcBef>
                <a:spcPts val="360"/>
              </a:spcBef>
              <a:spcAft>
                <a:spcPts val="0"/>
              </a:spcAft>
              <a:buSzPts val="1400"/>
              <a:buNone/>
            </a:pPr>
            <a:r>
              <a:rPr lang="en-US"/>
              <a:t>Add reference </a:t>
            </a:r>
            <a:endParaRPr/>
          </a:p>
        </p:txBody>
      </p:sp>
      <p:sp>
        <p:nvSpPr>
          <p:cNvPr id="121" name="Google Shape;1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9" name="Google Shape;1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Conflicts due to natural systems are a contentious topic so I replaced it with inequalities</a:t>
            </a:r>
            <a:endParaRPr/>
          </a:p>
          <a:p>
            <a:pPr marL="0" lvl="0" indent="0" algn="l" rtl="0">
              <a:lnSpc>
                <a:spcPct val="100000"/>
              </a:lnSpc>
              <a:spcBef>
                <a:spcPts val="360"/>
              </a:spcBef>
              <a:spcAft>
                <a:spcPts val="0"/>
              </a:spcAft>
              <a:buSzPts val="1400"/>
              <a:buNone/>
            </a:pPr>
            <a:r>
              <a:rPr lang="en-US"/>
              <a:t>Reworded the second cullet in natural systems box</a:t>
            </a:r>
            <a:endParaRPr/>
          </a:p>
        </p:txBody>
      </p:sp>
      <p:sp>
        <p:nvSpPr>
          <p:cNvPr id="145" name="Google Shape;14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I am not sure what you mean by this? Physiologically this cannot be generalised? I would reword to Impacts of heatwaves are exaggerated in humid conditions? </a:t>
            </a:r>
            <a:endParaRPr/>
          </a:p>
        </p:txBody>
      </p:sp>
      <p:sp>
        <p:nvSpPr>
          <p:cNvPr id="162" name="Google Shape;16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Reference</a:t>
            </a:r>
            <a:endParaRPr/>
          </a:p>
        </p:txBody>
      </p:sp>
      <p:sp>
        <p:nvSpPr>
          <p:cNvPr id="171" name="Google Shape;17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A/C replaced with air conditioners</a:t>
            </a:r>
            <a:endParaRPr/>
          </a:p>
        </p:txBody>
      </p:sp>
      <p:sp>
        <p:nvSpPr>
          <p:cNvPr id="180" name="Google Shape;18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 name="Google Shape;2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 name="Google Shape;2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9" name="Google Shape;18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7" name="Google Shape;19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 would swap with how many people are exposed to heatwaves every year? </a:t>
            </a:r>
            <a:endParaRPr/>
          </a:p>
        </p:txBody>
      </p:sp>
      <p:sp>
        <p:nvSpPr>
          <p:cNvPr id="198" name="Google Shape;19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6" name="Google Shape;2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8af0f1e4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Reworded the question</a:t>
            </a:r>
            <a:endParaRPr/>
          </a:p>
        </p:txBody>
      </p:sp>
      <p:sp>
        <p:nvSpPr>
          <p:cNvPr id="214" name="Google Shape;214;g98af0f1e4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8af0f1e41_4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3" name="Google Shape;223;g98af0f1e41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8af0f1e41_4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Heat and sunshine replaced with temperature rise</a:t>
            </a:r>
            <a:endParaRPr/>
          </a:p>
        </p:txBody>
      </p:sp>
      <p:sp>
        <p:nvSpPr>
          <p:cNvPr id="234" name="Google Shape;234;g98af0f1e41_4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98af0f1e41_4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Add something about ozone</a:t>
            </a:r>
            <a:endParaRPr/>
          </a:p>
          <a:p>
            <a:pPr marL="0" lvl="0" indent="0" algn="l" rtl="0">
              <a:lnSpc>
                <a:spcPct val="100000"/>
              </a:lnSpc>
              <a:spcBef>
                <a:spcPts val="360"/>
              </a:spcBef>
              <a:spcAft>
                <a:spcPts val="0"/>
              </a:spcAft>
              <a:buSzPts val="1400"/>
              <a:buNone/>
            </a:pPr>
            <a:r>
              <a:rPr lang="en-US"/>
              <a:t>Add Reference</a:t>
            </a:r>
            <a:endParaRPr/>
          </a:p>
        </p:txBody>
      </p:sp>
      <p:sp>
        <p:nvSpPr>
          <p:cNvPr id="243" name="Google Shape;243;g98af0f1e41_4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98af0f1e41_4_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Faser replaced with faster</a:t>
            </a:r>
            <a:endParaRPr/>
          </a:p>
        </p:txBody>
      </p:sp>
      <p:sp>
        <p:nvSpPr>
          <p:cNvPr id="251" name="Google Shape;251;g98af0f1e41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8af0f1e41_4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Add reference</a:t>
            </a:r>
            <a:endParaRPr/>
          </a:p>
        </p:txBody>
      </p:sp>
      <p:sp>
        <p:nvSpPr>
          <p:cNvPr id="262" name="Google Shape;262;g98af0f1e41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98af0f1e41_4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70" name="Google Shape;270;g98af0f1e41_4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2" name="Google Shape;3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8af0f1e41_4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r>
              <a:rPr lang="en-US"/>
              <a:t>Reference and give examples of Highlands of Kenya as example for malaria transmission?</a:t>
            </a:r>
            <a:endParaRPr/>
          </a:p>
        </p:txBody>
      </p:sp>
      <p:sp>
        <p:nvSpPr>
          <p:cNvPr id="279" name="Google Shape;279;g98af0f1e41_4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8af0f1e41_4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7" name="Google Shape;287;g98af0f1e41_4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98af0f1e41_4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95" name="Google Shape;295;g98af0f1e41_4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000">
                <a:solidFill>
                  <a:srgbClr val="000000"/>
                </a:solidFill>
              </a:rPr>
              <a:t>Injury / Mortality (from extreme weather events etc.)</a:t>
            </a:r>
            <a:endParaRPr sz="1000">
              <a:solidFill>
                <a:srgbClr val="000000"/>
              </a:solidFill>
            </a:endParaRPr>
          </a:p>
          <a:p>
            <a:pPr marL="0" lvl="0" indent="0" algn="l" rtl="0">
              <a:lnSpc>
                <a:spcPct val="115000"/>
              </a:lnSpc>
              <a:spcBef>
                <a:spcPts val="0"/>
              </a:spcBef>
              <a:spcAft>
                <a:spcPts val="0"/>
              </a:spcAft>
              <a:buSzPts val="1400"/>
              <a:buNone/>
            </a:pPr>
            <a:r>
              <a:rPr lang="en-US" sz="1000">
                <a:solidFill>
                  <a:srgbClr val="000000"/>
                </a:solidFill>
              </a:rPr>
              <a:t>Vector-borne diseases </a:t>
            </a:r>
            <a:r>
              <a:rPr lang="en-US" sz="1000"/>
              <a:t>(eg. malaria, dengue, zika, etc.)</a:t>
            </a:r>
            <a:endParaRPr sz="1000">
              <a:solidFill>
                <a:srgbClr val="000000"/>
              </a:solidFill>
            </a:endParaRPr>
          </a:p>
          <a:p>
            <a:pPr marL="0" lvl="0" indent="0" algn="l" rtl="0">
              <a:lnSpc>
                <a:spcPct val="115000"/>
              </a:lnSpc>
              <a:spcBef>
                <a:spcPts val="0"/>
              </a:spcBef>
              <a:spcAft>
                <a:spcPts val="0"/>
              </a:spcAft>
              <a:buSzPts val="1400"/>
              <a:buNone/>
            </a:pPr>
            <a:r>
              <a:rPr lang="en-US" sz="1000">
                <a:solidFill>
                  <a:srgbClr val="000000"/>
                </a:solidFill>
              </a:rPr>
              <a:t>Water-borne diseases</a:t>
            </a:r>
            <a:endParaRPr sz="1000">
              <a:solidFill>
                <a:srgbClr val="000000"/>
              </a:solidFill>
            </a:endParaRPr>
          </a:p>
          <a:p>
            <a:pPr marL="0" lvl="0" indent="0" algn="l" rtl="0">
              <a:lnSpc>
                <a:spcPct val="115000"/>
              </a:lnSpc>
              <a:spcBef>
                <a:spcPts val="0"/>
              </a:spcBef>
              <a:spcAft>
                <a:spcPts val="0"/>
              </a:spcAft>
              <a:buSzPts val="1400"/>
              <a:buNone/>
            </a:pPr>
            <a:r>
              <a:rPr lang="en-US" sz="1000">
                <a:solidFill>
                  <a:srgbClr val="000000"/>
                </a:solidFill>
              </a:rPr>
              <a:t>Non communicable disease</a:t>
            </a:r>
            <a:endParaRPr sz="1000">
              <a:solidFill>
                <a:srgbClr val="000000"/>
              </a:solidFill>
            </a:endParaRPr>
          </a:p>
          <a:p>
            <a:pPr marL="0" lvl="0" indent="0" algn="l" rtl="0">
              <a:lnSpc>
                <a:spcPct val="115000"/>
              </a:lnSpc>
              <a:spcBef>
                <a:spcPts val="0"/>
              </a:spcBef>
              <a:spcAft>
                <a:spcPts val="0"/>
              </a:spcAft>
              <a:buSzPts val="1400"/>
              <a:buNone/>
            </a:pPr>
            <a:r>
              <a:rPr lang="en-US" sz="1000">
                <a:solidFill>
                  <a:srgbClr val="000000"/>
                </a:solidFill>
              </a:rPr>
              <a:t>Mental health</a:t>
            </a:r>
            <a:endParaRPr sz="1000">
              <a:solidFill>
                <a:srgbClr val="000000"/>
              </a:solidFill>
            </a:endParaRPr>
          </a:p>
          <a:p>
            <a:pPr marL="0" lvl="0" indent="0" algn="l" rtl="0">
              <a:lnSpc>
                <a:spcPct val="115000"/>
              </a:lnSpc>
              <a:spcBef>
                <a:spcPts val="0"/>
              </a:spcBef>
              <a:spcAft>
                <a:spcPts val="0"/>
              </a:spcAft>
              <a:buSzPts val="1400"/>
              <a:buNone/>
            </a:pPr>
            <a:r>
              <a:rPr lang="en-US" sz="1000">
                <a:solidFill>
                  <a:srgbClr val="000000"/>
                </a:solidFill>
              </a:rPr>
              <a:t>Malnutrition</a:t>
            </a:r>
            <a:endParaRPr sz="1000">
              <a:solidFill>
                <a:srgbClr val="000000"/>
              </a:solidFill>
            </a:endParaRPr>
          </a:p>
          <a:p>
            <a:pPr marL="0" lvl="0" indent="0" algn="l" rtl="0">
              <a:lnSpc>
                <a:spcPct val="115000"/>
              </a:lnSpc>
              <a:spcBef>
                <a:spcPts val="0"/>
              </a:spcBef>
              <a:spcAft>
                <a:spcPts val="0"/>
              </a:spcAft>
              <a:buSzPts val="1400"/>
              <a:buNone/>
            </a:pPr>
            <a:r>
              <a:rPr lang="en-US" sz="1000">
                <a:solidFill>
                  <a:srgbClr val="000000"/>
                </a:solidFill>
              </a:rPr>
              <a:t>Reproductive, Maternal and Child Health</a:t>
            </a:r>
            <a:endParaRPr sz="1000">
              <a:solidFill>
                <a:srgbClr val="000000"/>
              </a:solidFill>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07" name="Google Shape;307;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2" name="Google Shape;31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 name="Google Shape;3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 name="Google Shape;3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 name="Google Shape;4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Tip: ask the whole team to discuss and agree and pick a different person each time to answer. </a:t>
            </a:r>
            <a:endParaRPr/>
          </a:p>
        </p:txBody>
      </p:sp>
      <p:sp>
        <p:nvSpPr>
          <p:cNvPr id="46" name="Google Shape;4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
        <p:nvSpPr>
          <p:cNvPr id="52" name="Google Shape;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3" name="Google Shape;53;p6:notes"/>
          <p:cNvSpPr txBox="1">
            <a:spLocks noGrp="1"/>
          </p:cNvSpPr>
          <p:nvPr>
            <p:ph type="body" idx="1"/>
          </p:nvPr>
        </p:nvSpPr>
        <p:spPr>
          <a:xfrm>
            <a:off x="685800" y="4343400"/>
            <a:ext cx="5486400" cy="4114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8" name="Google Shape;5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7" name="Google Shape;6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5" name="Google Shape;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2 Content and Text">
  <p:cSld name="Title, 2 Content and Text">
    <p:spTree>
      <p:nvGrpSpPr>
        <p:cNvPr id="1" name="Shape 14"/>
        <p:cNvGrpSpPr/>
        <p:nvPr/>
      </p:nvGrpSpPr>
      <p:grpSpPr>
        <a:xfrm>
          <a:off x="0" y="0"/>
          <a:ext cx="0" cy="0"/>
          <a:chOff x="0" y="0"/>
          <a:chExt cx="0" cy="0"/>
        </a:xfrm>
      </p:grpSpPr>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1"/>
          <p:cNvSpPr txBox="1"/>
          <p:nvPr/>
        </p:nvSpPr>
        <p:spPr>
          <a:xfrm>
            <a:off x="9497192" y="6612410"/>
            <a:ext cx="2277194"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dirty="0">
                <a:solidFill>
                  <a:schemeClr val="dk1"/>
                </a:solidFill>
                <a:latin typeface="Helvetica Neue"/>
                <a:ea typeface="Helvetica Neue"/>
                <a:cs typeface="Helvetica Neue"/>
                <a:sym typeface="Helvetica Neue"/>
              </a:rPr>
              <a:t>Climate Training Kit. Module 2d: Health and climate</a:t>
            </a:r>
            <a:endParaRPr sz="1400" b="0" i="0" u="none" strike="noStrike" cap="none" dirty="0">
              <a:solidFill>
                <a:srgbClr val="000000"/>
              </a:solidFill>
              <a:latin typeface="Arial"/>
              <a:ea typeface="Arial"/>
              <a:cs typeface="Arial"/>
              <a:sym typeface="Arial"/>
            </a:endParaRPr>
          </a:p>
        </p:txBody>
      </p:sp>
      <p:pic>
        <p:nvPicPr>
          <p:cNvPr id="11" name="Google Shape;11;p51" descr="cc_koffer.ai"/>
          <p:cNvPicPr preferRelativeResize="0"/>
          <p:nvPr/>
        </p:nvPicPr>
        <p:blipFill rotWithShape="1">
          <a:blip r:embed="rId4">
            <a:alphaModFix/>
          </a:blip>
          <a:srcRect/>
          <a:stretch/>
        </p:blipFill>
        <p:spPr>
          <a:xfrm>
            <a:off x="11796713" y="6535738"/>
            <a:ext cx="309562" cy="252412"/>
          </a:xfrm>
          <a:prstGeom prst="rect">
            <a:avLst/>
          </a:prstGeom>
          <a:noFill/>
          <a:ln>
            <a:noFill/>
          </a:ln>
        </p:spPr>
      </p:pic>
      <p:grpSp>
        <p:nvGrpSpPr>
          <p:cNvPr id="5" name="Group 4">
            <a:extLst>
              <a:ext uri="{FF2B5EF4-FFF2-40B4-BE49-F238E27FC236}">
                <a16:creationId xmlns:a16="http://schemas.microsoft.com/office/drawing/2014/main" id="{613BAFB1-EACB-4116-9192-375ACCA30521}"/>
              </a:ext>
            </a:extLst>
          </p:cNvPr>
          <p:cNvGrpSpPr>
            <a:grpSpLocks noChangeAspect="1"/>
          </p:cNvGrpSpPr>
          <p:nvPr userDrawn="1"/>
        </p:nvGrpSpPr>
        <p:grpSpPr>
          <a:xfrm>
            <a:off x="0" y="6624000"/>
            <a:ext cx="1742562" cy="234000"/>
            <a:chOff x="2078226" y="4478558"/>
            <a:chExt cx="9083625" cy="1219795"/>
          </a:xfrm>
        </p:grpSpPr>
        <p:pic>
          <p:nvPicPr>
            <p:cNvPr id="6" name="Google Shape;12;p51">
              <a:extLst>
                <a:ext uri="{FF2B5EF4-FFF2-40B4-BE49-F238E27FC236}">
                  <a16:creationId xmlns:a16="http://schemas.microsoft.com/office/drawing/2014/main" id="{44621F46-0C1E-4DB3-B9DD-7DA4FD0DF3E9}"/>
                </a:ext>
              </a:extLst>
            </p:cNvPr>
            <p:cNvPicPr preferRelativeResize="0">
              <a:picLocks noChangeAspect="1"/>
            </p:cNvPicPr>
            <p:nvPr userDrawn="1"/>
          </p:nvPicPr>
          <p:blipFill rotWithShape="1">
            <a:blip r:embed="rId5" cstate="hqprint">
              <a:alphaModFix/>
              <a:extLst>
                <a:ext uri="{28A0092B-C50C-407E-A947-70E740481C1C}">
                  <a14:useLocalDpi xmlns:a14="http://schemas.microsoft.com/office/drawing/2010/main"/>
                </a:ext>
              </a:extLst>
            </a:blip>
            <a:srcRect/>
            <a:stretch/>
          </p:blipFill>
          <p:spPr>
            <a:xfrm>
              <a:off x="2078226" y="4478558"/>
              <a:ext cx="4745432" cy="1219795"/>
            </a:xfrm>
            <a:prstGeom prst="rect">
              <a:avLst/>
            </a:prstGeom>
            <a:noFill/>
            <a:ln>
              <a:noFill/>
            </a:ln>
          </p:spPr>
        </p:pic>
        <p:pic>
          <p:nvPicPr>
            <p:cNvPr id="7" name="Picture 6">
              <a:extLst>
                <a:ext uri="{FF2B5EF4-FFF2-40B4-BE49-F238E27FC236}">
                  <a16:creationId xmlns:a16="http://schemas.microsoft.com/office/drawing/2014/main" id="{875BBEF5-15B0-4275-B691-03CBB8E13733}"/>
                </a:ext>
              </a:extLst>
            </p:cNvPr>
            <p:cNvPicPr>
              <a:picLocks noChangeAspect="1"/>
            </p:cNvPicPr>
            <p:nvPr userDrawn="1"/>
          </p:nvPicPr>
          <p:blipFill rotWithShape="1">
            <a:blip r:embed="rId6" cstate="hqprint">
              <a:extLst>
                <a:ext uri="{28A0092B-C50C-407E-A947-70E740481C1C}">
                  <a14:useLocalDpi xmlns:a14="http://schemas.microsoft.com/office/drawing/2010/main"/>
                </a:ext>
              </a:extLst>
            </a:blip>
            <a:srcRect/>
            <a:stretch/>
          </p:blipFill>
          <p:spPr>
            <a:xfrm>
              <a:off x="6786190" y="4478558"/>
              <a:ext cx="4375661" cy="1219795"/>
            </a:xfrm>
            <a:prstGeom prst="rect">
              <a:avLst/>
            </a:prstGeom>
          </p:spPr>
        </p:pic>
      </p:gr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4.png"/><Relationship Id="rId7"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cxnSp>
        <p:nvCxnSpPr>
          <p:cNvPr id="20" name="Google Shape;20;p1"/>
          <p:cNvCxnSpPr/>
          <p:nvPr/>
        </p:nvCxnSpPr>
        <p:spPr>
          <a:xfrm>
            <a:off x="2800350" y="3378200"/>
            <a:ext cx="8767763" cy="50800"/>
          </a:xfrm>
          <a:prstGeom prst="straightConnector1">
            <a:avLst/>
          </a:prstGeom>
          <a:noFill/>
          <a:ln w="28575" cap="flat" cmpd="sng">
            <a:solidFill>
              <a:srgbClr val="FF0000"/>
            </a:solidFill>
            <a:prstDash val="solid"/>
            <a:round/>
            <a:headEnd type="none" w="sm" len="sm"/>
            <a:tailEnd type="none" w="sm" len="sm"/>
          </a:ln>
        </p:spPr>
      </p:cxnSp>
      <p:sp>
        <p:nvSpPr>
          <p:cNvPr id="21" name="Google Shape;21;p1"/>
          <p:cNvSpPr/>
          <p:nvPr/>
        </p:nvSpPr>
        <p:spPr>
          <a:xfrm>
            <a:off x="2798286" y="2549690"/>
            <a:ext cx="7867650" cy="621709"/>
          </a:xfrm>
          <a:prstGeom prst="rect">
            <a:avLst/>
          </a:prstGeom>
          <a:noFill/>
          <a:ln>
            <a:noFill/>
          </a:ln>
        </p:spPr>
        <p:txBody>
          <a:bodyPr spcFirstLastPara="1" wrap="square" lIns="82275" tIns="41125" rIns="82275" bIns="41125" anchor="t" anchorCtr="0">
            <a:sp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dirty="0">
                <a:solidFill>
                  <a:schemeClr val="dk2"/>
                </a:solidFill>
                <a:latin typeface="Helvetica Neue"/>
                <a:ea typeface="Helvetica Neue"/>
                <a:cs typeface="Helvetica Neue"/>
                <a:sym typeface="Helvetica Neue"/>
              </a:rPr>
              <a:t>The climate &amp; health </a:t>
            </a:r>
            <a:r>
              <a:rPr lang="en-US" sz="3500" b="1" dirty="0">
                <a:solidFill>
                  <a:schemeClr val="dk2"/>
                </a:solidFill>
                <a:latin typeface="Helvetica Neue"/>
                <a:ea typeface="Helvetica Neue"/>
                <a:cs typeface="Helvetica Neue"/>
                <a:sym typeface="Helvetica Neue"/>
              </a:rPr>
              <a:t>q</a:t>
            </a:r>
            <a:r>
              <a:rPr lang="en-US" sz="3500" b="1" i="0" u="none" strike="noStrike" cap="none" dirty="0">
                <a:solidFill>
                  <a:schemeClr val="dk2"/>
                </a:solidFill>
                <a:latin typeface="Helvetica Neue"/>
                <a:ea typeface="Helvetica Neue"/>
                <a:cs typeface="Helvetica Neue"/>
                <a:sym typeface="Helvetica Neue"/>
              </a:rPr>
              <a:t>uiz</a:t>
            </a:r>
            <a:endParaRPr sz="1400" b="0" i="0" u="none" strike="noStrike" cap="none" dirty="0">
              <a:solidFill>
                <a:srgbClr val="000000"/>
              </a:solidFill>
              <a:latin typeface="Arial"/>
              <a:ea typeface="Arial"/>
              <a:cs typeface="Arial"/>
              <a:sym typeface="Arial"/>
            </a:endParaRPr>
          </a:p>
        </p:txBody>
      </p:sp>
      <p:pic>
        <p:nvPicPr>
          <p:cNvPr id="22" name="Google Shape;22;p1"/>
          <p:cNvPicPr preferRelativeResize="0"/>
          <p:nvPr/>
        </p:nvPicPr>
        <p:blipFill rotWithShape="1">
          <a:blip r:embed="rId3">
            <a:alphaModFix/>
          </a:blip>
          <a:srcRect/>
          <a:stretch/>
        </p:blipFill>
        <p:spPr>
          <a:xfrm>
            <a:off x="2639616" y="3429000"/>
            <a:ext cx="2073578" cy="96653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0"/>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2 – True or False?</a:t>
            </a:r>
            <a:endParaRPr sz="1400" b="0" i="0" u="none" strike="noStrike" cap="none">
              <a:solidFill>
                <a:srgbClr val="000000"/>
              </a:solidFill>
              <a:latin typeface="Arial"/>
              <a:ea typeface="Arial"/>
              <a:cs typeface="Arial"/>
              <a:sym typeface="Arial"/>
            </a:endParaRPr>
          </a:p>
        </p:txBody>
      </p:sp>
      <p:sp>
        <p:nvSpPr>
          <p:cNvPr id="87" name="Google Shape;87;p10"/>
          <p:cNvSpPr txBox="1"/>
          <p:nvPr/>
        </p:nvSpPr>
        <p:spPr>
          <a:xfrm>
            <a:off x="4700242" y="1818808"/>
            <a:ext cx="7034558" cy="179722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None/>
            </a:pPr>
            <a:r>
              <a:rPr lang="en-US" sz="3200" b="0" i="0" u="none" strike="noStrike" cap="none">
                <a:solidFill>
                  <a:schemeClr val="dk1"/>
                </a:solidFill>
                <a:latin typeface="Arial"/>
                <a:ea typeface="Arial"/>
                <a:cs typeface="Arial"/>
                <a:sym typeface="Arial"/>
              </a:rPr>
              <a:t>Climate change already contributes a proportion of excess morbidity and mortality globally</a:t>
            </a:r>
            <a:endParaRPr/>
          </a:p>
        </p:txBody>
      </p:sp>
      <p:sp>
        <p:nvSpPr>
          <p:cNvPr id="88" name="Google Shape;88;p10"/>
          <p:cNvSpPr txBox="1"/>
          <p:nvPr/>
        </p:nvSpPr>
        <p:spPr>
          <a:xfrm>
            <a:off x="1127447" y="4350737"/>
            <a:ext cx="10219121" cy="1716337"/>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0"/>
              </a:spcBef>
              <a:spcAft>
                <a:spcPts val="0"/>
              </a:spcAft>
              <a:buClr>
                <a:schemeClr val="dk1"/>
              </a:buClr>
              <a:buSzPts val="2800"/>
              <a:buFont typeface="Arial"/>
              <a:buNone/>
            </a:pPr>
            <a:r>
              <a:rPr lang="en-US" sz="2400" i="1" dirty="0">
                <a:solidFill>
                  <a:schemeClr val="dk1"/>
                </a:solidFill>
              </a:rPr>
              <a:t>The World Health Organization (WHO) states that "climate change is already impacting human health and has become the largest health crisis of our time".</a:t>
            </a:r>
            <a:endParaRPr sz="2400" i="1" dirty="0">
              <a:solidFill>
                <a:schemeClr val="dk1"/>
              </a:solidFill>
            </a:endParaRPr>
          </a:p>
        </p:txBody>
      </p:sp>
      <p:pic>
        <p:nvPicPr>
          <p:cNvPr id="89" name="Google Shape;89;p10"/>
          <p:cNvPicPr preferRelativeResize="0"/>
          <p:nvPr/>
        </p:nvPicPr>
        <p:blipFill rotWithShape="1">
          <a:blip r:embed="rId3">
            <a:alphaModFix/>
          </a:blip>
          <a:srcRect/>
          <a:stretch/>
        </p:blipFill>
        <p:spPr>
          <a:xfrm>
            <a:off x="827517" y="1928084"/>
            <a:ext cx="3554276" cy="136562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1"/>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3 – True or False?</a:t>
            </a:r>
            <a:endParaRPr sz="1400" b="0" i="0" u="none" strike="noStrike" cap="none">
              <a:solidFill>
                <a:srgbClr val="000000"/>
              </a:solidFill>
              <a:latin typeface="Arial"/>
              <a:ea typeface="Arial"/>
              <a:cs typeface="Arial"/>
              <a:sym typeface="Arial"/>
            </a:endParaRPr>
          </a:p>
        </p:txBody>
      </p:sp>
      <p:pic>
        <p:nvPicPr>
          <p:cNvPr id="95" name="Google Shape;95;p11"/>
          <p:cNvPicPr preferRelativeResize="0"/>
          <p:nvPr/>
        </p:nvPicPr>
        <p:blipFill rotWithShape="1">
          <a:blip r:embed="rId3">
            <a:alphaModFix/>
          </a:blip>
          <a:srcRect/>
          <a:stretch/>
        </p:blipFill>
        <p:spPr>
          <a:xfrm>
            <a:off x="839416" y="1319808"/>
            <a:ext cx="3556000" cy="2667000"/>
          </a:xfrm>
          <a:prstGeom prst="rect">
            <a:avLst/>
          </a:prstGeom>
          <a:noFill/>
          <a:ln>
            <a:noFill/>
          </a:ln>
        </p:spPr>
      </p:pic>
      <p:grpSp>
        <p:nvGrpSpPr>
          <p:cNvPr id="96" name="Google Shape;96;p11"/>
          <p:cNvGrpSpPr/>
          <p:nvPr/>
        </p:nvGrpSpPr>
        <p:grpSpPr>
          <a:xfrm>
            <a:off x="5304758" y="4221088"/>
            <a:ext cx="4103610" cy="2232198"/>
            <a:chOff x="5304758" y="4221532"/>
            <a:chExt cx="4222946" cy="2231754"/>
          </a:xfrm>
        </p:grpSpPr>
        <p:pic>
          <p:nvPicPr>
            <p:cNvPr id="97" name="Google Shape;97;p11"/>
            <p:cNvPicPr preferRelativeResize="0"/>
            <p:nvPr/>
          </p:nvPicPr>
          <p:blipFill rotWithShape="1">
            <a:blip r:embed="rId4">
              <a:alphaModFix/>
            </a:blip>
            <a:srcRect/>
            <a:stretch/>
          </p:blipFill>
          <p:spPr>
            <a:xfrm>
              <a:off x="5304758" y="4221532"/>
              <a:ext cx="4222946" cy="2217047"/>
            </a:xfrm>
            <a:prstGeom prst="rect">
              <a:avLst/>
            </a:prstGeom>
            <a:noFill/>
            <a:ln>
              <a:noFill/>
            </a:ln>
          </p:spPr>
        </p:pic>
        <p:sp>
          <p:nvSpPr>
            <p:cNvPr id="98" name="Google Shape;98;p11"/>
            <p:cNvSpPr txBox="1"/>
            <p:nvPr/>
          </p:nvSpPr>
          <p:spPr>
            <a:xfrm>
              <a:off x="5304778" y="6237886"/>
              <a:ext cx="15987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chemeClr val="lt1"/>
                  </a:solidFill>
                  <a:latin typeface="Arial"/>
                  <a:ea typeface="Arial"/>
                  <a:cs typeface="Arial"/>
                  <a:sym typeface="Arial"/>
                </a:rPr>
                <a:t>Image: NASA</a:t>
              </a:r>
              <a:endParaRPr sz="1400" b="0" i="0" u="none" strike="noStrike" cap="none" dirty="0">
                <a:solidFill>
                  <a:srgbClr val="000000"/>
                </a:solidFill>
                <a:latin typeface="Arial"/>
                <a:ea typeface="Arial"/>
                <a:cs typeface="Arial"/>
                <a:sym typeface="Arial"/>
              </a:endParaRPr>
            </a:p>
          </p:txBody>
        </p:sp>
      </p:grpSp>
      <p:sp>
        <p:nvSpPr>
          <p:cNvPr id="99" name="Google Shape;99;p11"/>
          <p:cNvSpPr txBox="1"/>
          <p:nvPr/>
        </p:nvSpPr>
        <p:spPr>
          <a:xfrm>
            <a:off x="4395425" y="1628800"/>
            <a:ext cx="7610400" cy="1584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As a result of climate change, extreme weather events are expected to increase both in frequency and intensity</a:t>
            </a:r>
            <a:endParaRPr sz="4400" b="0" i="0" u="none" strike="noStrike" cap="none">
              <a:solidFill>
                <a:schemeClr val="dk1"/>
              </a:solidFill>
              <a:latin typeface="Arial"/>
              <a:ea typeface="Arial"/>
              <a:cs typeface="Arial"/>
              <a:sym typeface="Arial"/>
            </a:endParaRPr>
          </a:p>
        </p:txBody>
      </p:sp>
      <p:sp>
        <p:nvSpPr>
          <p:cNvPr id="100" name="Google Shape;100;p11"/>
          <p:cNvSpPr txBox="1"/>
          <p:nvPr/>
        </p:nvSpPr>
        <p:spPr>
          <a:xfrm>
            <a:off x="1066450" y="4878275"/>
            <a:ext cx="2291100" cy="1584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a:solidFill>
                  <a:schemeClr val="dk1"/>
                </a:solidFill>
                <a:latin typeface="Arial"/>
                <a:ea typeface="Arial"/>
                <a:cs typeface="Arial"/>
                <a:sym typeface="Arial"/>
              </a:rPr>
              <a:t>Question worth 2 points</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3 – True or False?</a:t>
            </a:r>
            <a:endParaRPr sz="1400" b="0" i="0" u="none" strike="noStrike" cap="none">
              <a:solidFill>
                <a:srgbClr val="000000"/>
              </a:solidFill>
              <a:latin typeface="Arial"/>
              <a:ea typeface="Arial"/>
              <a:cs typeface="Arial"/>
              <a:sym typeface="Arial"/>
            </a:endParaRPr>
          </a:p>
        </p:txBody>
      </p:sp>
      <p:sp>
        <p:nvSpPr>
          <p:cNvPr id="106" name="Google Shape;106;p12"/>
          <p:cNvSpPr txBox="1"/>
          <p:nvPr/>
        </p:nvSpPr>
        <p:spPr>
          <a:xfrm>
            <a:off x="4395425" y="1628800"/>
            <a:ext cx="7610400" cy="1584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As a result of climate change extreme weather events are expected to increase both in frequency and intensity</a:t>
            </a:r>
            <a:endParaRPr sz="4400" b="0" i="0" u="none" strike="noStrike" cap="none">
              <a:solidFill>
                <a:schemeClr val="dk1"/>
              </a:solidFill>
              <a:latin typeface="Arial"/>
              <a:ea typeface="Arial"/>
              <a:cs typeface="Arial"/>
              <a:sym typeface="Arial"/>
            </a:endParaRPr>
          </a:p>
        </p:txBody>
      </p:sp>
      <p:sp>
        <p:nvSpPr>
          <p:cNvPr id="107" name="Google Shape;107;p12"/>
          <p:cNvSpPr txBox="1"/>
          <p:nvPr/>
        </p:nvSpPr>
        <p:spPr>
          <a:xfrm>
            <a:off x="1194461" y="4053678"/>
            <a:ext cx="10505854" cy="2523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0"/>
              </a:spcBef>
              <a:spcAft>
                <a:spcPts val="0"/>
              </a:spcAft>
              <a:buClr>
                <a:schemeClr val="dk1"/>
              </a:buClr>
              <a:buSzPts val="2800"/>
              <a:buFont typeface="Arial"/>
              <a:buNone/>
            </a:pPr>
            <a:r>
              <a:rPr lang="en-US" sz="2400" i="1" dirty="0">
                <a:solidFill>
                  <a:schemeClr val="dk1"/>
                </a:solidFill>
              </a:rPr>
              <a:t>Extreme events such as flooding or drought are expected to increase both in frequency and intensity as a result of climate change. However, there is uncertainty about when and where these changes will happen and the impact they will have.</a:t>
            </a:r>
            <a:endParaRPr sz="2400" i="1" dirty="0">
              <a:solidFill>
                <a:schemeClr val="dk1"/>
              </a:solidFill>
            </a:endParaRPr>
          </a:p>
        </p:txBody>
      </p:sp>
      <p:pic>
        <p:nvPicPr>
          <p:cNvPr id="108" name="Google Shape;108;p12"/>
          <p:cNvPicPr preferRelativeResize="0"/>
          <p:nvPr/>
        </p:nvPicPr>
        <p:blipFill rotWithShape="1">
          <a:blip r:embed="rId3">
            <a:alphaModFix/>
          </a:blip>
          <a:srcRect b="48701"/>
          <a:stretch/>
        </p:blipFill>
        <p:spPr>
          <a:xfrm>
            <a:off x="839416" y="1844824"/>
            <a:ext cx="3556000" cy="13681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13"/>
          <p:cNvPicPr preferRelativeResize="0"/>
          <p:nvPr/>
        </p:nvPicPr>
        <p:blipFill rotWithShape="1">
          <a:blip r:embed="rId3">
            <a:alphaModFix/>
          </a:blip>
          <a:srcRect/>
          <a:stretch/>
        </p:blipFill>
        <p:spPr>
          <a:xfrm>
            <a:off x="623392" y="865386"/>
            <a:ext cx="3283694" cy="3283694"/>
          </a:xfrm>
          <a:prstGeom prst="rect">
            <a:avLst/>
          </a:prstGeom>
          <a:noFill/>
          <a:ln>
            <a:noFill/>
          </a:ln>
        </p:spPr>
      </p:pic>
      <p:sp>
        <p:nvSpPr>
          <p:cNvPr id="115" name="Google Shape;115;p13"/>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4 – Best Guess</a:t>
            </a:r>
            <a:endParaRPr sz="1400" b="0" i="0" u="none" strike="noStrike" cap="none">
              <a:solidFill>
                <a:srgbClr val="000000"/>
              </a:solidFill>
              <a:latin typeface="Arial"/>
              <a:ea typeface="Arial"/>
              <a:cs typeface="Arial"/>
              <a:sym typeface="Arial"/>
            </a:endParaRPr>
          </a:p>
        </p:txBody>
      </p:sp>
      <p:sp>
        <p:nvSpPr>
          <p:cNvPr id="116" name="Google Shape;116;p13"/>
          <p:cNvSpPr txBox="1"/>
          <p:nvPr/>
        </p:nvSpPr>
        <p:spPr>
          <a:xfrm>
            <a:off x="4079776" y="1628801"/>
            <a:ext cx="6813154" cy="201622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How many people are expected to be in need of humanitarian assistance as a result of climate change by 2050?</a:t>
            </a:r>
            <a:endParaRPr sz="4400" b="0" i="0" u="none" strike="noStrike" cap="none">
              <a:solidFill>
                <a:schemeClr val="dk1"/>
              </a:solidFill>
              <a:latin typeface="Arial"/>
              <a:ea typeface="Arial"/>
              <a:cs typeface="Arial"/>
              <a:sym typeface="Arial"/>
            </a:endParaRPr>
          </a:p>
        </p:txBody>
      </p:sp>
      <p:sp>
        <p:nvSpPr>
          <p:cNvPr id="117" name="Google Shape;117;p13"/>
          <p:cNvSpPr txBox="1"/>
          <p:nvPr/>
        </p:nvSpPr>
        <p:spPr>
          <a:xfrm>
            <a:off x="1098550" y="5301324"/>
            <a:ext cx="9765600" cy="9852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0"/>
              </a:spcBef>
              <a:spcAft>
                <a:spcPts val="0"/>
              </a:spcAft>
              <a:buClr>
                <a:schemeClr val="dk1"/>
              </a:buClr>
              <a:buSzPts val="2800"/>
              <a:buFont typeface="Arial"/>
              <a:buNone/>
            </a:pPr>
            <a:r>
              <a:rPr lang="en-US" sz="2600" b="0" i="1" u="none" strike="noStrike" cap="none">
                <a:solidFill>
                  <a:schemeClr val="dk1"/>
                </a:solidFill>
                <a:latin typeface="Arial"/>
                <a:ea typeface="Arial"/>
                <a:cs typeface="Arial"/>
                <a:sym typeface="Arial"/>
              </a:rPr>
              <a:t>Hint: They were 108 million in 2019.</a:t>
            </a:r>
            <a:endParaRPr sz="2600" b="0" i="0" u="none" strike="noStrike" cap="none">
              <a:solidFill>
                <a:srgbClr val="000000"/>
              </a:solidFill>
              <a:latin typeface="Arial"/>
              <a:ea typeface="Arial"/>
              <a:cs typeface="Arial"/>
              <a:sym typeface="Arial"/>
            </a:endParaRPr>
          </a:p>
        </p:txBody>
      </p:sp>
      <p:sp>
        <p:nvSpPr>
          <p:cNvPr id="118" name="Google Shape;118;p13"/>
          <p:cNvSpPr txBox="1"/>
          <p:nvPr/>
        </p:nvSpPr>
        <p:spPr>
          <a:xfrm>
            <a:off x="1098550" y="4225274"/>
            <a:ext cx="9765600" cy="9852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The team that is the closest scores 2 points!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4"/>
          <p:cNvPicPr preferRelativeResize="0"/>
          <p:nvPr/>
        </p:nvPicPr>
        <p:blipFill rotWithShape="1">
          <a:blip r:embed="rId3">
            <a:alphaModFix/>
          </a:blip>
          <a:srcRect/>
          <a:stretch/>
        </p:blipFill>
        <p:spPr>
          <a:xfrm>
            <a:off x="623392" y="865386"/>
            <a:ext cx="3283694" cy="3283694"/>
          </a:xfrm>
          <a:prstGeom prst="rect">
            <a:avLst/>
          </a:prstGeom>
          <a:noFill/>
          <a:ln>
            <a:noFill/>
          </a:ln>
        </p:spPr>
      </p:pic>
      <p:sp>
        <p:nvSpPr>
          <p:cNvPr id="124" name="Google Shape;124;p14"/>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4 – Best Guess</a:t>
            </a:r>
            <a:endParaRPr sz="1400" b="0" i="0" u="none" strike="noStrike" cap="none">
              <a:solidFill>
                <a:srgbClr val="000000"/>
              </a:solidFill>
              <a:latin typeface="Arial"/>
              <a:ea typeface="Arial"/>
              <a:cs typeface="Arial"/>
              <a:sym typeface="Arial"/>
            </a:endParaRPr>
          </a:p>
        </p:txBody>
      </p:sp>
      <p:sp>
        <p:nvSpPr>
          <p:cNvPr id="125" name="Google Shape;125;p14"/>
          <p:cNvSpPr txBox="1"/>
          <p:nvPr/>
        </p:nvSpPr>
        <p:spPr>
          <a:xfrm>
            <a:off x="4079776" y="1628801"/>
            <a:ext cx="6813154" cy="201622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How many people are expected to be in need of humanitarian assistance as a result of climate change by 2050?</a:t>
            </a:r>
            <a:endParaRPr sz="4400" b="0" i="0" u="none" strike="noStrike" cap="none">
              <a:solidFill>
                <a:schemeClr val="dk1"/>
              </a:solidFill>
              <a:latin typeface="Arial"/>
              <a:ea typeface="Arial"/>
              <a:cs typeface="Arial"/>
              <a:sym typeface="Arial"/>
            </a:endParaRPr>
          </a:p>
        </p:txBody>
      </p:sp>
      <p:sp>
        <p:nvSpPr>
          <p:cNvPr id="126" name="Google Shape;126;p14"/>
          <p:cNvSpPr txBox="1"/>
          <p:nvPr/>
        </p:nvSpPr>
        <p:spPr>
          <a:xfrm>
            <a:off x="1127450" y="4644007"/>
            <a:ext cx="9765600" cy="1436417"/>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0"/>
              </a:spcBef>
              <a:spcAft>
                <a:spcPts val="0"/>
              </a:spcAft>
              <a:buClr>
                <a:schemeClr val="dk1"/>
              </a:buClr>
              <a:buSzPts val="2800"/>
              <a:buFont typeface="Arial"/>
              <a:buNone/>
            </a:pPr>
            <a:r>
              <a:rPr lang="en-US" sz="2400" i="1" dirty="0">
                <a:solidFill>
                  <a:schemeClr val="dk1"/>
                </a:solidFill>
              </a:rPr>
              <a:t>IFRC estimates that 200 million people could require humanitarian assistance annually by 2050, which is twice as many as today.</a:t>
            </a:r>
            <a:endParaRPr sz="2400" i="1"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p:nvPr/>
        </p:nvSpPr>
        <p:spPr>
          <a:xfrm>
            <a:off x="0" y="493023"/>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a:ea typeface="Arial"/>
                <a:cs typeface="Arial"/>
                <a:sym typeface="Arial"/>
              </a:rPr>
              <a:t>QUESTION 5 – Classify</a:t>
            </a:r>
            <a:endParaRPr sz="3600" b="1" i="0" u="none" strike="noStrike" cap="none" dirty="0">
              <a:solidFill>
                <a:schemeClr val="dk1"/>
              </a:solidFill>
              <a:latin typeface="Arial"/>
              <a:ea typeface="Arial"/>
              <a:cs typeface="Arial"/>
              <a:sym typeface="Arial"/>
            </a:endParaRPr>
          </a:p>
        </p:txBody>
      </p:sp>
      <p:sp>
        <p:nvSpPr>
          <p:cNvPr id="136" name="Google Shape;136;p15"/>
          <p:cNvSpPr txBox="1"/>
          <p:nvPr/>
        </p:nvSpPr>
        <p:spPr>
          <a:xfrm>
            <a:off x="5817042" y="4168973"/>
            <a:ext cx="16968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Extreme weather events</a:t>
            </a:r>
            <a:endParaRPr sz="1400" b="0" i="0" u="none" strike="noStrike" cap="none">
              <a:solidFill>
                <a:srgbClr val="000000"/>
              </a:solidFill>
              <a:latin typeface="Arial"/>
              <a:ea typeface="Arial"/>
              <a:cs typeface="Arial"/>
              <a:sym typeface="Arial"/>
            </a:endParaRPr>
          </a:p>
        </p:txBody>
      </p:sp>
      <p:sp>
        <p:nvSpPr>
          <p:cNvPr id="137" name="Google Shape;137;p15"/>
          <p:cNvSpPr txBox="1"/>
          <p:nvPr/>
        </p:nvSpPr>
        <p:spPr>
          <a:xfrm>
            <a:off x="9571406" y="4476749"/>
            <a:ext cx="2266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Heatwaves</a:t>
            </a:r>
            <a:endParaRPr sz="1400" b="0" i="0" u="none" strike="noStrike" cap="none">
              <a:solidFill>
                <a:srgbClr val="000000"/>
              </a:solidFill>
              <a:latin typeface="Arial"/>
              <a:ea typeface="Arial"/>
              <a:cs typeface="Arial"/>
              <a:sym typeface="Arial"/>
            </a:endParaRPr>
          </a:p>
        </p:txBody>
      </p:sp>
      <p:sp>
        <p:nvSpPr>
          <p:cNvPr id="138" name="Google Shape;138;p15"/>
          <p:cNvSpPr txBox="1"/>
          <p:nvPr/>
        </p:nvSpPr>
        <p:spPr>
          <a:xfrm>
            <a:off x="3801349" y="4193649"/>
            <a:ext cx="1696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Food &amp; water insecurity</a:t>
            </a:r>
            <a:endParaRPr sz="2400" b="0" i="0" u="none" strike="noStrike" cap="none">
              <a:solidFill>
                <a:schemeClr val="dk1"/>
              </a:solidFill>
              <a:latin typeface="Arial"/>
              <a:ea typeface="Arial"/>
              <a:cs typeface="Arial"/>
              <a:sym typeface="Arial"/>
            </a:endParaRPr>
          </a:p>
        </p:txBody>
      </p:sp>
      <p:sp>
        <p:nvSpPr>
          <p:cNvPr id="139" name="Google Shape;139;p15"/>
          <p:cNvSpPr txBox="1"/>
          <p:nvPr/>
        </p:nvSpPr>
        <p:spPr>
          <a:xfrm>
            <a:off x="398182" y="4197052"/>
            <a:ext cx="16968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000" b="0" i="0" u="none" strike="noStrike" cap="none" dirty="0">
                <a:solidFill>
                  <a:schemeClr val="dk1"/>
                </a:solidFill>
                <a:latin typeface="Arial"/>
                <a:ea typeface="Arial"/>
                <a:cs typeface="Arial"/>
                <a:sym typeface="Arial"/>
              </a:rPr>
              <a:t>Widening inequalities</a:t>
            </a:r>
          </a:p>
        </p:txBody>
      </p:sp>
      <p:sp>
        <p:nvSpPr>
          <p:cNvPr id="140" name="Google Shape;140;p15"/>
          <p:cNvSpPr txBox="1"/>
          <p:nvPr/>
        </p:nvSpPr>
        <p:spPr>
          <a:xfrm>
            <a:off x="7499020" y="4060993"/>
            <a:ext cx="1951800" cy="132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chemeClr val="dk1"/>
                </a:solidFill>
                <a:latin typeface="Arial"/>
                <a:ea typeface="Arial"/>
                <a:cs typeface="Arial"/>
                <a:sym typeface="Arial"/>
              </a:rPr>
              <a:t>Distributional shifts of vectors, hosts and pathogens</a:t>
            </a:r>
            <a:endParaRPr sz="2400" b="0" i="0" u="none" strike="noStrike" cap="none" dirty="0">
              <a:solidFill>
                <a:schemeClr val="dk1"/>
              </a:solidFill>
              <a:latin typeface="Arial"/>
              <a:ea typeface="Arial"/>
              <a:cs typeface="Arial"/>
              <a:sym typeface="Arial"/>
            </a:endParaRPr>
          </a:p>
        </p:txBody>
      </p:sp>
      <p:sp>
        <p:nvSpPr>
          <p:cNvPr id="141" name="Google Shape;141;p15"/>
          <p:cNvSpPr txBox="1"/>
          <p:nvPr/>
        </p:nvSpPr>
        <p:spPr>
          <a:xfrm>
            <a:off x="2080160" y="4362025"/>
            <a:ext cx="1696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Air pollution</a:t>
            </a:r>
            <a:endParaRPr sz="2400" b="0" i="0" u="none" strike="noStrike" cap="none">
              <a:solidFill>
                <a:schemeClr val="dk1"/>
              </a:solidFill>
              <a:latin typeface="Arial"/>
              <a:ea typeface="Arial"/>
              <a:cs typeface="Arial"/>
              <a:sym typeface="Arial"/>
            </a:endParaRPr>
          </a:p>
        </p:txBody>
      </p:sp>
      <p:sp>
        <p:nvSpPr>
          <p:cNvPr id="142" name="Google Shape;142;p15"/>
          <p:cNvSpPr txBox="1"/>
          <p:nvPr/>
        </p:nvSpPr>
        <p:spPr>
          <a:xfrm>
            <a:off x="1066450" y="5678375"/>
            <a:ext cx="4750500" cy="70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a:solidFill>
                  <a:schemeClr val="dk1"/>
                </a:solidFill>
                <a:latin typeface="Arial"/>
                <a:ea typeface="Arial"/>
                <a:cs typeface="Arial"/>
                <a:sym typeface="Arial"/>
              </a:rPr>
              <a:t>1 point per correct answer!</a:t>
            </a:r>
            <a:endParaRPr sz="2400" b="0" i="1" u="none" strike="noStrike" cap="none">
              <a:solidFill>
                <a:schemeClr val="dk1"/>
              </a:solidFill>
              <a:latin typeface="Arial"/>
              <a:ea typeface="Arial"/>
              <a:cs typeface="Arial"/>
              <a:sym typeface="Arial"/>
            </a:endParaRPr>
          </a:p>
        </p:txBody>
      </p:sp>
      <p:sp>
        <p:nvSpPr>
          <p:cNvPr id="13" name="Google Shape;151;p16">
            <a:extLst>
              <a:ext uri="{FF2B5EF4-FFF2-40B4-BE49-F238E27FC236}">
                <a16:creationId xmlns:a16="http://schemas.microsoft.com/office/drawing/2014/main" id="{8D7B78C8-9631-4D56-8876-3F73C4F90ABB}"/>
              </a:ext>
            </a:extLst>
          </p:cNvPr>
          <p:cNvSpPr/>
          <p:nvPr/>
        </p:nvSpPr>
        <p:spPr>
          <a:xfrm>
            <a:off x="1055440" y="1700808"/>
            <a:ext cx="2372183" cy="2160240"/>
          </a:xfrm>
          <a:prstGeom prst="ellipse">
            <a:avLst/>
          </a:prstGeom>
          <a:solidFill>
            <a:srgbClr val="FFC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Direct Effects</a:t>
            </a:r>
            <a:endParaRPr sz="1400" b="0" i="0" u="none" strike="noStrike" cap="none">
              <a:solidFill>
                <a:srgbClr val="000000"/>
              </a:solidFill>
              <a:latin typeface="Arial"/>
              <a:ea typeface="Arial"/>
              <a:cs typeface="Arial"/>
              <a:sym typeface="Arial"/>
            </a:endParaRPr>
          </a:p>
        </p:txBody>
      </p:sp>
      <p:sp>
        <p:nvSpPr>
          <p:cNvPr id="14" name="Google Shape;152;p16">
            <a:extLst>
              <a:ext uri="{FF2B5EF4-FFF2-40B4-BE49-F238E27FC236}">
                <a16:creationId xmlns:a16="http://schemas.microsoft.com/office/drawing/2014/main" id="{00E7A0F2-343A-4914-A517-95DEBCEB376F}"/>
              </a:ext>
            </a:extLst>
          </p:cNvPr>
          <p:cNvSpPr/>
          <p:nvPr/>
        </p:nvSpPr>
        <p:spPr>
          <a:xfrm>
            <a:off x="8832304" y="1700808"/>
            <a:ext cx="2372183" cy="2160240"/>
          </a:xfrm>
          <a:prstGeom prst="ellipse">
            <a:avLst/>
          </a:prstGeom>
          <a:solidFill>
            <a:srgbClr val="8AC6C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Impacts through socio-economic systems</a:t>
            </a:r>
            <a:endParaRPr sz="1400" b="0" i="0" u="none" strike="noStrike" cap="none">
              <a:solidFill>
                <a:srgbClr val="000000"/>
              </a:solidFill>
              <a:latin typeface="Arial"/>
              <a:ea typeface="Arial"/>
              <a:cs typeface="Arial"/>
              <a:sym typeface="Arial"/>
            </a:endParaRPr>
          </a:p>
        </p:txBody>
      </p:sp>
      <p:sp>
        <p:nvSpPr>
          <p:cNvPr id="15" name="Google Shape;153;p16">
            <a:extLst>
              <a:ext uri="{FF2B5EF4-FFF2-40B4-BE49-F238E27FC236}">
                <a16:creationId xmlns:a16="http://schemas.microsoft.com/office/drawing/2014/main" id="{051A61DA-A65B-4A27-9008-2CD64B3495D2}"/>
              </a:ext>
            </a:extLst>
          </p:cNvPr>
          <p:cNvSpPr/>
          <p:nvPr/>
        </p:nvSpPr>
        <p:spPr>
          <a:xfrm>
            <a:off x="4799856" y="1700808"/>
            <a:ext cx="2372183" cy="2160240"/>
          </a:xfrm>
          <a:prstGeom prst="ellipse">
            <a:avLst/>
          </a:prstGeom>
          <a:solidFill>
            <a:srgbClr val="DC8D77"/>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Impacts through natural systems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p:nvPr/>
        </p:nvSpPr>
        <p:spPr>
          <a:xfrm>
            <a:off x="8178323" y="1403647"/>
            <a:ext cx="3663985" cy="5205611"/>
          </a:xfrm>
          <a:prstGeom prst="rect">
            <a:avLst/>
          </a:prstGeom>
          <a:gradFill>
            <a:gsLst>
              <a:gs pos="0">
                <a:srgbClr val="B1E3E9"/>
              </a:gs>
              <a:gs pos="50000">
                <a:srgbClr val="CEEDF0"/>
              </a:gs>
              <a:gs pos="100000">
                <a:srgbClr val="E7F5F7"/>
              </a:gs>
            </a:gsLst>
            <a:lin ang="0" scaled="0"/>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48" name="Google Shape;148;p16"/>
          <p:cNvSpPr/>
          <p:nvPr/>
        </p:nvSpPr>
        <p:spPr>
          <a:xfrm>
            <a:off x="4229521" y="1403647"/>
            <a:ext cx="3663985" cy="5205611"/>
          </a:xfrm>
          <a:prstGeom prst="rect">
            <a:avLst/>
          </a:prstGeom>
          <a:gradFill>
            <a:gsLst>
              <a:gs pos="0">
                <a:srgbClr val="F8B2A4"/>
              </a:gs>
              <a:gs pos="50000">
                <a:srgbClr val="F9CEC6"/>
              </a:gs>
              <a:gs pos="100000">
                <a:srgbClr val="FBE6E3"/>
              </a:gs>
            </a:gsLst>
            <a:lin ang="0" scaled="0"/>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49" name="Google Shape;149;p16"/>
          <p:cNvSpPr/>
          <p:nvPr/>
        </p:nvSpPr>
        <p:spPr>
          <a:xfrm>
            <a:off x="343783" y="1403648"/>
            <a:ext cx="3663985" cy="5205611"/>
          </a:xfrm>
          <a:prstGeom prst="rect">
            <a:avLst/>
          </a:prstGeom>
          <a:gradFill>
            <a:gsLst>
              <a:gs pos="0">
                <a:srgbClr val="FFDE7E"/>
              </a:gs>
              <a:gs pos="50000">
                <a:srgbClr val="FFE9B1"/>
              </a:gs>
              <a:gs pos="100000">
                <a:srgbClr val="FFF2D9"/>
              </a:gs>
            </a:gsLst>
            <a:lin ang="18900000" scaled="0"/>
          </a:gra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p:txBody>
      </p:sp>
      <p:sp>
        <p:nvSpPr>
          <p:cNvPr id="151" name="Google Shape;151;p16"/>
          <p:cNvSpPr/>
          <p:nvPr/>
        </p:nvSpPr>
        <p:spPr>
          <a:xfrm>
            <a:off x="1055440" y="1700808"/>
            <a:ext cx="2372183" cy="2160240"/>
          </a:xfrm>
          <a:prstGeom prst="ellipse">
            <a:avLst/>
          </a:prstGeom>
          <a:solidFill>
            <a:srgbClr val="FFC000"/>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Direct Effects</a:t>
            </a:r>
            <a:endParaRPr sz="1400" b="0" i="0" u="none" strike="noStrike" cap="none">
              <a:solidFill>
                <a:srgbClr val="000000"/>
              </a:solidFill>
              <a:latin typeface="Arial"/>
              <a:ea typeface="Arial"/>
              <a:cs typeface="Arial"/>
              <a:sym typeface="Arial"/>
            </a:endParaRPr>
          </a:p>
        </p:txBody>
      </p:sp>
      <p:sp>
        <p:nvSpPr>
          <p:cNvPr id="152" name="Google Shape;152;p16"/>
          <p:cNvSpPr/>
          <p:nvPr/>
        </p:nvSpPr>
        <p:spPr>
          <a:xfrm>
            <a:off x="8832304" y="1700808"/>
            <a:ext cx="2372183" cy="2160240"/>
          </a:xfrm>
          <a:prstGeom prst="ellipse">
            <a:avLst/>
          </a:prstGeom>
          <a:solidFill>
            <a:srgbClr val="8AC6CC"/>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Impacts through socio-economic systems</a:t>
            </a:r>
            <a:endParaRPr sz="1400" b="0" i="0" u="none" strike="noStrike" cap="none">
              <a:solidFill>
                <a:srgbClr val="000000"/>
              </a:solidFill>
              <a:latin typeface="Arial"/>
              <a:ea typeface="Arial"/>
              <a:cs typeface="Arial"/>
              <a:sym typeface="Arial"/>
            </a:endParaRPr>
          </a:p>
        </p:txBody>
      </p:sp>
      <p:sp>
        <p:nvSpPr>
          <p:cNvPr id="153" name="Google Shape;153;p16"/>
          <p:cNvSpPr/>
          <p:nvPr/>
        </p:nvSpPr>
        <p:spPr>
          <a:xfrm>
            <a:off x="4799856" y="1700808"/>
            <a:ext cx="2372183" cy="2160240"/>
          </a:xfrm>
          <a:prstGeom prst="ellipse">
            <a:avLst/>
          </a:prstGeom>
          <a:solidFill>
            <a:srgbClr val="DC8D77"/>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Impacts through natural systems</a:t>
            </a:r>
            <a:endParaRPr sz="1400" b="0" i="0" u="none" strike="noStrike" cap="none">
              <a:solidFill>
                <a:srgbClr val="000000"/>
              </a:solidFill>
              <a:latin typeface="Arial"/>
              <a:ea typeface="Arial"/>
              <a:cs typeface="Arial"/>
              <a:sym typeface="Arial"/>
            </a:endParaRPr>
          </a:p>
        </p:txBody>
      </p:sp>
      <p:sp>
        <p:nvSpPr>
          <p:cNvPr id="154" name="Google Shape;154;p16"/>
          <p:cNvSpPr txBox="1"/>
          <p:nvPr/>
        </p:nvSpPr>
        <p:spPr>
          <a:xfrm>
            <a:off x="890589" y="4317838"/>
            <a:ext cx="237218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Extreme weather events</a:t>
            </a:r>
            <a:endParaRPr sz="2400" b="0" i="0" u="none" strike="noStrike" cap="none">
              <a:solidFill>
                <a:srgbClr val="000000"/>
              </a:solidFill>
              <a:latin typeface="Arial"/>
              <a:ea typeface="Arial"/>
              <a:cs typeface="Arial"/>
              <a:sym typeface="Arial"/>
            </a:endParaRPr>
          </a:p>
        </p:txBody>
      </p:sp>
      <p:sp>
        <p:nvSpPr>
          <p:cNvPr id="155" name="Google Shape;155;p16"/>
          <p:cNvSpPr txBox="1"/>
          <p:nvPr/>
        </p:nvSpPr>
        <p:spPr>
          <a:xfrm>
            <a:off x="890589" y="5305041"/>
            <a:ext cx="226621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Heatwaves</a:t>
            </a:r>
            <a:endParaRPr sz="2400" b="0" i="0" u="none" strike="noStrike" cap="none">
              <a:solidFill>
                <a:srgbClr val="000000"/>
              </a:solidFill>
              <a:latin typeface="Arial"/>
              <a:ea typeface="Arial"/>
              <a:cs typeface="Arial"/>
              <a:sym typeface="Arial"/>
            </a:endParaRPr>
          </a:p>
        </p:txBody>
      </p:sp>
      <p:sp>
        <p:nvSpPr>
          <p:cNvPr id="156" name="Google Shape;156;p16"/>
          <p:cNvSpPr txBox="1"/>
          <p:nvPr/>
        </p:nvSpPr>
        <p:spPr>
          <a:xfrm>
            <a:off x="8585279" y="4338450"/>
            <a:ext cx="28389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Food &amp; water insecurity</a:t>
            </a:r>
            <a:endParaRPr sz="2400" b="0" i="0" u="none" strike="noStrike" cap="none">
              <a:solidFill>
                <a:schemeClr val="dk1"/>
              </a:solidFill>
              <a:latin typeface="Arial"/>
              <a:ea typeface="Arial"/>
              <a:cs typeface="Arial"/>
              <a:sym typeface="Arial"/>
            </a:endParaRPr>
          </a:p>
        </p:txBody>
      </p:sp>
      <p:sp>
        <p:nvSpPr>
          <p:cNvPr id="157" name="Google Shape;157;p16"/>
          <p:cNvSpPr txBox="1"/>
          <p:nvPr/>
        </p:nvSpPr>
        <p:spPr>
          <a:xfrm>
            <a:off x="8585277" y="5374475"/>
            <a:ext cx="29970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Arial"/>
                <a:ea typeface="Arial"/>
                <a:cs typeface="Arial"/>
                <a:sym typeface="Arial"/>
              </a:rPr>
              <a:t>Widening inequalities</a:t>
            </a:r>
            <a:endParaRPr sz="2400" b="0" i="0" u="none" strike="noStrike" cap="none" dirty="0">
              <a:solidFill>
                <a:schemeClr val="dk1"/>
              </a:solidFill>
              <a:latin typeface="Arial"/>
              <a:ea typeface="Arial"/>
              <a:cs typeface="Arial"/>
              <a:sym typeface="Arial"/>
            </a:endParaRPr>
          </a:p>
        </p:txBody>
      </p:sp>
      <p:sp>
        <p:nvSpPr>
          <p:cNvPr id="158" name="Google Shape;158;p16"/>
          <p:cNvSpPr txBox="1"/>
          <p:nvPr/>
        </p:nvSpPr>
        <p:spPr>
          <a:xfrm>
            <a:off x="4620313" y="4914300"/>
            <a:ext cx="2997000" cy="1200288"/>
          </a:xfrm>
          <a:prstGeom prst="rect">
            <a:avLst/>
          </a:prstGeom>
          <a:noFill/>
          <a:ln>
            <a:noFill/>
          </a:ln>
        </p:spPr>
        <p:txBody>
          <a:bodyPr spcFirstLastPara="1" wrap="square" lIns="91425" tIns="45700" rIns="91425" bIns="45700" anchor="t" anchorCtr="0">
            <a:spAutoFit/>
          </a:bodyPr>
          <a:lstStyle/>
          <a:p>
            <a:pPr>
              <a:buSzPts val="2400"/>
            </a:pPr>
            <a:r>
              <a:rPr lang="en-GB" sz="2400" b="0" i="0" u="none" strike="noStrike" cap="none" dirty="0">
                <a:solidFill>
                  <a:schemeClr val="dk1"/>
                </a:solidFill>
                <a:latin typeface="Arial"/>
                <a:ea typeface="Arial"/>
                <a:cs typeface="Arial"/>
                <a:sym typeface="Arial"/>
              </a:rPr>
              <a:t>Distributional shifts of vectors, hosts and pathogen</a:t>
            </a:r>
            <a:r>
              <a:rPr lang="en-GB" sz="2400" dirty="0">
                <a:solidFill>
                  <a:schemeClr val="dk1"/>
                </a:solidFill>
              </a:rPr>
              <a:t>s</a:t>
            </a:r>
            <a:endParaRPr lang="en-GB" sz="2800" b="0" i="0" u="none" strike="noStrike" cap="none" dirty="0">
              <a:solidFill>
                <a:schemeClr val="dk1"/>
              </a:solidFill>
              <a:latin typeface="Arial"/>
              <a:ea typeface="Arial"/>
              <a:cs typeface="Arial"/>
              <a:sym typeface="Arial"/>
            </a:endParaRPr>
          </a:p>
        </p:txBody>
      </p:sp>
      <p:sp>
        <p:nvSpPr>
          <p:cNvPr id="159" name="Google Shape;159;p16"/>
          <p:cNvSpPr txBox="1"/>
          <p:nvPr/>
        </p:nvSpPr>
        <p:spPr>
          <a:xfrm>
            <a:off x="4808445" y="4187575"/>
            <a:ext cx="2569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Air pollution</a:t>
            </a:r>
            <a:endParaRPr sz="2400" b="0" i="0" u="none" strike="noStrike" cap="none">
              <a:solidFill>
                <a:schemeClr val="dk1"/>
              </a:solidFill>
              <a:latin typeface="Arial"/>
              <a:ea typeface="Arial"/>
              <a:cs typeface="Arial"/>
              <a:sym typeface="Arial"/>
            </a:endParaRPr>
          </a:p>
        </p:txBody>
      </p:sp>
      <p:sp>
        <p:nvSpPr>
          <p:cNvPr id="15" name="Google Shape;132;p15">
            <a:extLst>
              <a:ext uri="{FF2B5EF4-FFF2-40B4-BE49-F238E27FC236}">
                <a16:creationId xmlns:a16="http://schemas.microsoft.com/office/drawing/2014/main" id="{E745D71A-6110-441D-8FCD-916FA2BF6CFC}"/>
              </a:ext>
            </a:extLst>
          </p:cNvPr>
          <p:cNvSpPr txBox="1"/>
          <p:nvPr/>
        </p:nvSpPr>
        <p:spPr>
          <a:xfrm>
            <a:off x="0" y="493023"/>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dk1"/>
                </a:solidFill>
                <a:latin typeface="Arial"/>
                <a:ea typeface="Arial"/>
                <a:cs typeface="Arial"/>
                <a:sym typeface="Arial"/>
              </a:rPr>
              <a:t>QUESTION 5 – Classify</a:t>
            </a:r>
            <a:endParaRPr sz="3600" b="1"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7"/>
          <p:cNvSpPr txBox="1"/>
          <p:nvPr/>
        </p:nvSpPr>
        <p:spPr>
          <a:xfrm>
            <a:off x="-1" y="548680"/>
            <a:ext cx="12173211"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6 – True or False?</a:t>
            </a:r>
            <a:endParaRPr sz="1400" b="0" i="0" u="none" strike="noStrike" cap="none">
              <a:solidFill>
                <a:srgbClr val="000000"/>
              </a:solidFill>
              <a:latin typeface="Arial"/>
              <a:ea typeface="Arial"/>
              <a:cs typeface="Arial"/>
              <a:sym typeface="Arial"/>
            </a:endParaRPr>
          </a:p>
        </p:txBody>
      </p:sp>
      <p:sp>
        <p:nvSpPr>
          <p:cNvPr id="165" name="Google Shape;165;p17"/>
          <p:cNvSpPr txBox="1"/>
          <p:nvPr/>
        </p:nvSpPr>
        <p:spPr>
          <a:xfrm>
            <a:off x="4700242" y="2019234"/>
            <a:ext cx="6192688" cy="1504877"/>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Impacts of heatwaves remain the same in high humid conditions</a:t>
            </a:r>
            <a:endParaRPr sz="2800" b="0" i="0" u="none" strike="noStrike" cap="none" dirty="0">
              <a:solidFill>
                <a:schemeClr val="dk1"/>
              </a:solidFill>
              <a:latin typeface="Arial"/>
              <a:ea typeface="Arial"/>
              <a:cs typeface="Arial"/>
              <a:sym typeface="Arial"/>
            </a:endParaRPr>
          </a:p>
        </p:txBody>
      </p:sp>
      <p:pic>
        <p:nvPicPr>
          <p:cNvPr id="166" name="Google Shape;166;p17"/>
          <p:cNvPicPr preferRelativeResize="0"/>
          <p:nvPr/>
        </p:nvPicPr>
        <p:blipFill rotWithShape="1">
          <a:blip r:embed="rId3">
            <a:alphaModFix/>
          </a:blip>
          <a:srcRect/>
          <a:stretch/>
        </p:blipFill>
        <p:spPr>
          <a:xfrm>
            <a:off x="839416" y="1700808"/>
            <a:ext cx="3556000" cy="2667000"/>
          </a:xfrm>
          <a:prstGeom prst="rect">
            <a:avLst/>
          </a:prstGeom>
          <a:noFill/>
          <a:ln>
            <a:noFill/>
          </a:ln>
        </p:spPr>
      </p:pic>
      <p:pic>
        <p:nvPicPr>
          <p:cNvPr id="167" name="Google Shape;167;p17" descr="heatwaves"/>
          <p:cNvPicPr preferRelativeResize="0"/>
          <p:nvPr/>
        </p:nvPicPr>
        <p:blipFill rotWithShape="1">
          <a:blip r:embed="rId4">
            <a:alphaModFix/>
          </a:blip>
          <a:srcRect/>
          <a:stretch/>
        </p:blipFill>
        <p:spPr>
          <a:xfrm>
            <a:off x="5807968" y="4049381"/>
            <a:ext cx="3212752" cy="2136349"/>
          </a:xfrm>
          <a:prstGeom prst="rect">
            <a:avLst/>
          </a:prstGeom>
          <a:noFill/>
          <a:ln>
            <a:noFill/>
          </a:ln>
        </p:spPr>
      </p:pic>
      <p:sp>
        <p:nvSpPr>
          <p:cNvPr id="168" name="Google Shape;168;p17"/>
          <p:cNvSpPr txBox="1"/>
          <p:nvPr/>
        </p:nvSpPr>
        <p:spPr>
          <a:xfrm>
            <a:off x="1066450" y="4878275"/>
            <a:ext cx="2291100" cy="1584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a:solidFill>
                  <a:schemeClr val="dk1"/>
                </a:solidFill>
                <a:latin typeface="Arial"/>
                <a:ea typeface="Arial"/>
                <a:cs typeface="Arial"/>
                <a:sym typeface="Arial"/>
              </a:rPr>
              <a:t>Question worth 2 points</a:t>
            </a:r>
            <a:endParaRPr sz="2400" b="0" i="1"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 calcmode="lin" valueType="num">
                                      <p:cBhvr additive="base">
                                        <p:cTn id="7" dur="500"/>
                                        <p:tgtEl>
                                          <p:spTgt spid="16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6 – True or False?</a:t>
            </a:r>
            <a:endParaRPr sz="1400" b="0" i="0" u="none" strike="noStrike" cap="none">
              <a:solidFill>
                <a:srgbClr val="000000"/>
              </a:solidFill>
              <a:latin typeface="Arial"/>
              <a:ea typeface="Arial"/>
              <a:cs typeface="Arial"/>
              <a:sym typeface="Arial"/>
            </a:endParaRPr>
          </a:p>
        </p:txBody>
      </p:sp>
      <p:pic>
        <p:nvPicPr>
          <p:cNvPr id="175" name="Google Shape;175;p18"/>
          <p:cNvPicPr preferRelativeResize="0"/>
          <p:nvPr/>
        </p:nvPicPr>
        <p:blipFill rotWithShape="1">
          <a:blip r:embed="rId3">
            <a:alphaModFix/>
          </a:blip>
          <a:srcRect t="51238"/>
          <a:stretch/>
        </p:blipFill>
        <p:spPr>
          <a:xfrm>
            <a:off x="839416" y="2033137"/>
            <a:ext cx="3556000" cy="1300453"/>
          </a:xfrm>
          <a:prstGeom prst="rect">
            <a:avLst/>
          </a:prstGeom>
          <a:noFill/>
          <a:ln>
            <a:noFill/>
          </a:ln>
        </p:spPr>
      </p:pic>
      <p:sp>
        <p:nvSpPr>
          <p:cNvPr id="176" name="Google Shape;176;p18"/>
          <p:cNvSpPr txBox="1"/>
          <p:nvPr/>
        </p:nvSpPr>
        <p:spPr>
          <a:xfrm>
            <a:off x="1127448" y="3930253"/>
            <a:ext cx="9765482" cy="252308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93000"/>
              </a:lnSpc>
              <a:spcBef>
                <a:spcPts val="0"/>
              </a:spcBef>
              <a:spcAft>
                <a:spcPts val="0"/>
              </a:spcAft>
              <a:buClr>
                <a:schemeClr val="dk1"/>
              </a:buClr>
              <a:buSzPts val="2000"/>
              <a:buFont typeface="Arial"/>
              <a:buNone/>
            </a:pPr>
            <a:endParaRPr sz="2000" b="0" i="1" u="none" strike="noStrike" cap="none">
              <a:solidFill>
                <a:schemeClr val="dk1"/>
              </a:solidFill>
              <a:latin typeface="Arial"/>
              <a:ea typeface="Arial"/>
              <a:cs typeface="Arial"/>
              <a:sym typeface="Arial"/>
            </a:endParaRPr>
          </a:p>
        </p:txBody>
      </p:sp>
      <p:sp>
        <p:nvSpPr>
          <p:cNvPr id="177" name="Google Shape;177;p18"/>
          <p:cNvSpPr txBox="1"/>
          <p:nvPr/>
        </p:nvSpPr>
        <p:spPr>
          <a:xfrm>
            <a:off x="1127448" y="4149080"/>
            <a:ext cx="9765482" cy="12705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0"/>
              </a:spcBef>
              <a:spcAft>
                <a:spcPts val="0"/>
              </a:spcAft>
              <a:buClr>
                <a:schemeClr val="dk1"/>
              </a:buClr>
              <a:buSzPts val="2800"/>
              <a:buFont typeface="Arial"/>
              <a:buNone/>
            </a:pPr>
            <a:r>
              <a:rPr lang="en-US" sz="2400" i="1" dirty="0">
                <a:solidFill>
                  <a:schemeClr val="dk1"/>
                </a:solidFill>
              </a:rPr>
              <a:t>Heatwaves are deadlier when they occur with higher humidity. When it is humid, it feels hotter, and the body is not able to cool itself.</a:t>
            </a:r>
            <a:endParaRPr sz="2400" i="1" dirty="0">
              <a:solidFill>
                <a:schemeClr val="dk1"/>
              </a:solidFill>
            </a:endParaRPr>
          </a:p>
        </p:txBody>
      </p:sp>
      <p:sp>
        <p:nvSpPr>
          <p:cNvPr id="7" name="Google Shape;165;p17">
            <a:extLst>
              <a:ext uri="{FF2B5EF4-FFF2-40B4-BE49-F238E27FC236}">
                <a16:creationId xmlns:a16="http://schemas.microsoft.com/office/drawing/2014/main" id="{A511590C-73D7-4315-BC92-0328F1BFD337}"/>
              </a:ext>
            </a:extLst>
          </p:cNvPr>
          <p:cNvSpPr txBox="1"/>
          <p:nvPr/>
        </p:nvSpPr>
        <p:spPr>
          <a:xfrm>
            <a:off x="4700242" y="2019234"/>
            <a:ext cx="6192688" cy="1504877"/>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Impacts of heatwaves remain the same in high humid conditions</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9"/>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7 – List</a:t>
            </a:r>
            <a:endParaRPr sz="1400" b="0" i="0" u="none" strike="noStrike" cap="none">
              <a:solidFill>
                <a:srgbClr val="000000"/>
              </a:solidFill>
              <a:latin typeface="Arial"/>
              <a:ea typeface="Arial"/>
              <a:cs typeface="Arial"/>
              <a:sym typeface="Arial"/>
            </a:endParaRPr>
          </a:p>
        </p:txBody>
      </p:sp>
      <p:pic>
        <p:nvPicPr>
          <p:cNvPr id="184" name="Google Shape;184;p19" descr="Red Cross volunteers respond to European heatwave - IFRC"/>
          <p:cNvPicPr preferRelativeResize="0"/>
          <p:nvPr/>
        </p:nvPicPr>
        <p:blipFill rotWithShape="1">
          <a:blip r:embed="rId3">
            <a:alphaModFix/>
          </a:blip>
          <a:srcRect/>
          <a:stretch/>
        </p:blipFill>
        <p:spPr>
          <a:xfrm>
            <a:off x="7824192" y="2685228"/>
            <a:ext cx="3956206" cy="2636250"/>
          </a:xfrm>
          <a:prstGeom prst="rect">
            <a:avLst/>
          </a:prstGeom>
          <a:noFill/>
          <a:ln>
            <a:noFill/>
          </a:ln>
        </p:spPr>
      </p:pic>
      <p:sp>
        <p:nvSpPr>
          <p:cNvPr id="186" name="Google Shape;186;p19"/>
          <p:cNvSpPr txBox="1"/>
          <p:nvPr/>
        </p:nvSpPr>
        <p:spPr>
          <a:xfrm>
            <a:off x="2285650" y="6059375"/>
            <a:ext cx="4750500" cy="70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a:solidFill>
                  <a:schemeClr val="dk1"/>
                </a:solidFill>
                <a:latin typeface="Arial"/>
                <a:ea typeface="Arial"/>
                <a:cs typeface="Arial"/>
                <a:sym typeface="Arial"/>
              </a:rPr>
              <a:t>1 point per correct answer!</a:t>
            </a:r>
            <a:endParaRPr sz="2400" b="0" i="1" u="none" strike="noStrike" cap="none">
              <a:solidFill>
                <a:schemeClr val="dk1"/>
              </a:solidFill>
              <a:latin typeface="Arial"/>
              <a:ea typeface="Arial"/>
              <a:cs typeface="Arial"/>
              <a:sym typeface="Arial"/>
            </a:endParaRPr>
          </a:p>
        </p:txBody>
      </p:sp>
      <p:sp>
        <p:nvSpPr>
          <p:cNvPr id="9" name="Google Shape;194;p20">
            <a:extLst>
              <a:ext uri="{FF2B5EF4-FFF2-40B4-BE49-F238E27FC236}">
                <a16:creationId xmlns:a16="http://schemas.microsoft.com/office/drawing/2014/main" id="{3E8D40F3-54EB-49AD-979C-3B4E571F7C8E}"/>
              </a:ext>
            </a:extLst>
          </p:cNvPr>
          <p:cNvSpPr txBox="1"/>
          <p:nvPr/>
        </p:nvSpPr>
        <p:spPr>
          <a:xfrm>
            <a:off x="911424" y="2908924"/>
            <a:ext cx="6514611" cy="31392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FF0000"/>
              </a:buClr>
              <a:buSzPts val="2400"/>
              <a:buFont typeface="Noto Sans Symbols"/>
              <a:buChar char="✔"/>
            </a:pPr>
            <a:r>
              <a:rPr lang="en-US" sz="2200" i="0" u="none" strike="noStrike" cap="none" dirty="0">
                <a:solidFill>
                  <a:schemeClr val="tx1"/>
                </a:solidFill>
                <a:latin typeface="Arial"/>
                <a:ea typeface="Arial"/>
                <a:cs typeface="Arial"/>
                <a:sym typeface="Arial"/>
              </a:rPr>
              <a:t> Elderly people</a:t>
            </a:r>
            <a:endParaRPr sz="220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200" i="0" u="none" strike="noStrike" cap="none" dirty="0">
                <a:solidFill>
                  <a:schemeClr val="tx1"/>
                </a:solidFill>
                <a:latin typeface="Arial"/>
                <a:ea typeface="Arial"/>
                <a:cs typeface="Arial"/>
                <a:sym typeface="Arial"/>
              </a:rPr>
              <a:t> People working outside</a:t>
            </a:r>
            <a:endParaRPr sz="220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200" i="0" u="none" strike="noStrike" cap="none" dirty="0">
                <a:solidFill>
                  <a:schemeClr val="tx1"/>
                </a:solidFill>
                <a:latin typeface="Arial"/>
                <a:ea typeface="Arial"/>
                <a:cs typeface="Arial"/>
                <a:sym typeface="Arial"/>
              </a:rPr>
              <a:t> People with air conditioners in their homes</a:t>
            </a:r>
            <a:endParaRPr sz="220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200" i="0" u="none" strike="noStrike" cap="none" dirty="0">
                <a:solidFill>
                  <a:schemeClr val="tx1"/>
                </a:solidFill>
                <a:latin typeface="Arial"/>
                <a:ea typeface="Arial"/>
                <a:cs typeface="Arial"/>
                <a:sym typeface="Arial"/>
              </a:rPr>
              <a:t> People with pre-existing conditions</a:t>
            </a:r>
            <a:endParaRPr sz="220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200" i="0" u="none" strike="noStrike" cap="none" dirty="0">
                <a:solidFill>
                  <a:schemeClr val="tx1"/>
                </a:solidFill>
                <a:latin typeface="Arial"/>
                <a:ea typeface="Arial"/>
                <a:cs typeface="Arial"/>
                <a:sym typeface="Arial"/>
              </a:rPr>
              <a:t> People living in rural settings</a:t>
            </a:r>
            <a:endParaRPr sz="2200" i="0" u="none" strike="noStrike" cap="none" dirty="0">
              <a:solidFill>
                <a:schemeClr val="tx1"/>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200" i="0" u="none" strike="noStrike" cap="none" dirty="0">
                <a:solidFill>
                  <a:schemeClr val="tx1"/>
                </a:solidFill>
                <a:latin typeface="Arial"/>
                <a:ea typeface="Arial"/>
                <a:cs typeface="Arial"/>
                <a:sym typeface="Arial"/>
              </a:rPr>
              <a:t>People in prison</a:t>
            </a:r>
            <a:endParaRPr sz="2200" i="0" u="none" strike="noStrike" cap="none" dirty="0">
              <a:solidFill>
                <a:schemeClr val="tx1"/>
              </a:solidFill>
              <a:latin typeface="Arial"/>
              <a:ea typeface="Arial"/>
              <a:cs typeface="Arial"/>
              <a:sym typeface="Arial"/>
            </a:endParaRPr>
          </a:p>
        </p:txBody>
      </p:sp>
      <p:sp>
        <p:nvSpPr>
          <p:cNvPr id="10" name="Google Shape;192;p20">
            <a:extLst>
              <a:ext uri="{FF2B5EF4-FFF2-40B4-BE49-F238E27FC236}">
                <a16:creationId xmlns:a16="http://schemas.microsoft.com/office/drawing/2014/main" id="{B4218EF9-2457-4437-BF16-315DDB6F16D3}"/>
              </a:ext>
            </a:extLst>
          </p:cNvPr>
          <p:cNvSpPr txBox="1"/>
          <p:nvPr/>
        </p:nvSpPr>
        <p:spPr>
          <a:xfrm>
            <a:off x="806896" y="1403648"/>
            <a:ext cx="10545688" cy="108924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Among the following groups of people, which ones are more vulnerable to heatwaves?</a:t>
            </a:r>
            <a:endParaRPr sz="1400" b="0" i="0" u="none" strike="noStrike" cap="none" dirty="0">
              <a:solidFill>
                <a:srgbClr val="000000"/>
              </a:solidFill>
              <a:latin typeface="Arial"/>
              <a:ea typeface="Arial"/>
              <a:cs typeface="Arial"/>
              <a:sym typeface="Arial"/>
            </a:endParaRPr>
          </a:p>
          <a:p>
            <a:pPr marL="0" marR="0" lvl="0" indent="0" algn="l" rtl="0">
              <a:lnSpc>
                <a:spcPct val="137857"/>
              </a:lnSpc>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5A45"/>
        </a:solidFill>
        <a:effectLst/>
      </p:bgPr>
    </p:bg>
    <p:spTree>
      <p:nvGrpSpPr>
        <p:cNvPr id="1" name="Shape 27"/>
        <p:cNvGrpSpPr/>
        <p:nvPr/>
      </p:nvGrpSpPr>
      <p:grpSpPr>
        <a:xfrm>
          <a:off x="0" y="0"/>
          <a:ext cx="0" cy="0"/>
          <a:chOff x="0" y="0"/>
          <a:chExt cx="0" cy="0"/>
        </a:xfrm>
      </p:grpSpPr>
      <p:sp>
        <p:nvSpPr>
          <p:cNvPr id="28" name="Google Shape;28;p2"/>
          <p:cNvSpPr txBox="1"/>
          <p:nvPr/>
        </p:nvSpPr>
        <p:spPr>
          <a:xfrm>
            <a:off x="31636" y="1052736"/>
            <a:ext cx="6575425" cy="440137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3520"/>
              <a:buFont typeface="Noto Sans Symbols"/>
              <a:buNone/>
            </a:pPr>
            <a:r>
              <a:rPr lang="en-US" sz="4400" b="1" i="0" u="none" strike="noStrike" cap="none">
                <a:solidFill>
                  <a:schemeClr val="lt1"/>
                </a:solidFill>
                <a:latin typeface="Arial"/>
                <a:ea typeface="Arial"/>
                <a:cs typeface="Arial"/>
                <a:sym typeface="Arial"/>
              </a:rPr>
              <a:t>Objectives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880"/>
              </a:spcBef>
              <a:spcAft>
                <a:spcPts val="0"/>
              </a:spcAft>
              <a:buClr>
                <a:srgbClr val="C00000"/>
              </a:buClr>
              <a:buSzPts val="3520"/>
              <a:buFont typeface="Noto Sans Symbols"/>
              <a:buNone/>
            </a:pPr>
            <a:endParaRPr sz="4400" b="1" i="0" u="none" strike="noStrike" cap="none">
              <a:solidFill>
                <a:schemeClr val="lt1"/>
              </a:solidFill>
              <a:latin typeface="Arial"/>
              <a:ea typeface="Arial"/>
              <a:cs typeface="Arial"/>
              <a:sym typeface="Arial"/>
            </a:endParaRPr>
          </a:p>
          <a:p>
            <a:pPr marL="0" marR="0" lvl="0" indent="0" algn="ctr" rtl="0">
              <a:lnSpc>
                <a:spcPct val="100000"/>
              </a:lnSpc>
              <a:spcBef>
                <a:spcPts val="720"/>
              </a:spcBef>
              <a:spcAft>
                <a:spcPts val="0"/>
              </a:spcAft>
              <a:buClr>
                <a:srgbClr val="C00000"/>
              </a:buClr>
              <a:buSzPts val="2880"/>
              <a:buFont typeface="Noto Sans Symbols"/>
              <a:buNone/>
            </a:pPr>
            <a:r>
              <a:rPr lang="en-US" sz="3600" b="1" i="0" u="none" strike="noStrike" cap="none">
                <a:solidFill>
                  <a:schemeClr val="lt1"/>
                </a:solidFill>
                <a:latin typeface="Arial"/>
                <a:ea typeface="Arial"/>
                <a:cs typeface="Arial"/>
                <a:sym typeface="Arial"/>
              </a:rPr>
              <a:t>Have fun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720"/>
              </a:spcBef>
              <a:spcAft>
                <a:spcPts val="0"/>
              </a:spcAft>
              <a:buClr>
                <a:srgbClr val="C00000"/>
              </a:buClr>
              <a:buSzPts val="2880"/>
              <a:buFont typeface="Noto Sans Symbols"/>
              <a:buNone/>
            </a:pPr>
            <a:r>
              <a:rPr lang="en-US" sz="3600" b="1" i="0" u="none" strike="noStrike" cap="none">
                <a:solidFill>
                  <a:schemeClr val="lt1"/>
                </a:solidFill>
                <a:latin typeface="Arial"/>
                <a:ea typeface="Arial"/>
                <a:cs typeface="Arial"/>
                <a:sym typeface="Arial"/>
              </a:rPr>
              <a:t>Test your knowledge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720"/>
              </a:spcBef>
              <a:spcAft>
                <a:spcPts val="0"/>
              </a:spcAft>
              <a:buClr>
                <a:srgbClr val="C00000"/>
              </a:buClr>
              <a:buSzPts val="2880"/>
              <a:buFont typeface="Noto Sans Symbols"/>
              <a:buNone/>
            </a:pPr>
            <a:r>
              <a:rPr lang="en-US" sz="3600" b="1" i="0" u="none" strike="noStrike" cap="none">
                <a:solidFill>
                  <a:schemeClr val="lt1"/>
                </a:solidFill>
                <a:latin typeface="Arial"/>
                <a:ea typeface="Arial"/>
                <a:cs typeface="Arial"/>
                <a:sym typeface="Arial"/>
              </a:rPr>
              <a:t>Learn more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720"/>
              </a:spcBef>
              <a:spcAft>
                <a:spcPts val="0"/>
              </a:spcAft>
              <a:buClr>
                <a:srgbClr val="C00000"/>
              </a:buClr>
              <a:buSzPts val="2880"/>
              <a:buFont typeface="Noto Sans Symbols"/>
              <a:buNone/>
            </a:pPr>
            <a:r>
              <a:rPr lang="en-US" sz="3600" b="1" i="0" u="none" strike="noStrike" cap="none">
                <a:solidFill>
                  <a:schemeClr val="lt1"/>
                </a:solidFill>
                <a:latin typeface="Arial"/>
                <a:ea typeface="Arial"/>
                <a:cs typeface="Arial"/>
                <a:sym typeface="Arial"/>
              </a:rPr>
              <a:t>Maybe - win a prize!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960"/>
              </a:spcBef>
              <a:spcAft>
                <a:spcPts val="0"/>
              </a:spcAft>
              <a:buClr>
                <a:srgbClr val="C00000"/>
              </a:buClr>
              <a:buSzPts val="3840"/>
              <a:buFont typeface="Noto Sans Symbols"/>
              <a:buNone/>
            </a:pPr>
            <a:endParaRPr sz="4800" b="0" i="0" u="none" strike="noStrike" cap="none">
              <a:solidFill>
                <a:schemeClr val="lt1"/>
              </a:solidFill>
              <a:latin typeface="Arial"/>
              <a:ea typeface="Arial"/>
              <a:cs typeface="Arial"/>
              <a:sym typeface="Arial"/>
            </a:endParaRPr>
          </a:p>
        </p:txBody>
      </p:sp>
      <p:pic>
        <p:nvPicPr>
          <p:cNvPr id="29" name="Google Shape;29;p2" descr="C:\Users\desireeda\AppData\Local\Microsoft\Windows\Temporary Internet Files\Content.IE5\KFTNKE6J\MC900197774[1].wmf"/>
          <p:cNvPicPr preferRelativeResize="0"/>
          <p:nvPr/>
        </p:nvPicPr>
        <p:blipFill rotWithShape="1">
          <a:blip r:embed="rId3">
            <a:alphaModFix/>
          </a:blip>
          <a:srcRect/>
          <a:stretch/>
        </p:blipFill>
        <p:spPr>
          <a:xfrm>
            <a:off x="6607061" y="1115858"/>
            <a:ext cx="4807175" cy="4401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7 – List</a:t>
            </a:r>
            <a:endParaRPr sz="1400" b="0" i="0" u="none" strike="noStrike" cap="none">
              <a:solidFill>
                <a:srgbClr val="000000"/>
              </a:solidFill>
              <a:latin typeface="Arial"/>
              <a:ea typeface="Arial"/>
              <a:cs typeface="Arial"/>
              <a:sym typeface="Arial"/>
            </a:endParaRPr>
          </a:p>
        </p:txBody>
      </p:sp>
      <p:sp>
        <p:nvSpPr>
          <p:cNvPr id="192" name="Google Shape;192;p20"/>
          <p:cNvSpPr txBox="1"/>
          <p:nvPr/>
        </p:nvSpPr>
        <p:spPr>
          <a:xfrm>
            <a:off x="806896" y="1403648"/>
            <a:ext cx="10545688" cy="108924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Among the following groups of people, which ones are more vulnerable to heatwaves?</a:t>
            </a:r>
            <a:endParaRPr sz="1400" b="0" i="0" u="none" strike="noStrike" cap="none" dirty="0">
              <a:solidFill>
                <a:srgbClr val="000000"/>
              </a:solidFill>
              <a:latin typeface="Arial"/>
              <a:ea typeface="Arial"/>
              <a:cs typeface="Arial"/>
              <a:sym typeface="Arial"/>
            </a:endParaRPr>
          </a:p>
          <a:p>
            <a:pPr marL="0" marR="0" lvl="0" indent="0" algn="l" rtl="0">
              <a:lnSpc>
                <a:spcPct val="137857"/>
              </a:lnSpc>
              <a:spcBef>
                <a:spcPts val="56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pic>
        <p:nvPicPr>
          <p:cNvPr id="193" name="Google Shape;193;p20" descr="Red Cross volunteers respond to European heatwave - IFRC"/>
          <p:cNvPicPr preferRelativeResize="0"/>
          <p:nvPr/>
        </p:nvPicPr>
        <p:blipFill rotWithShape="1">
          <a:blip r:embed="rId3">
            <a:alphaModFix/>
          </a:blip>
          <a:srcRect/>
          <a:stretch/>
        </p:blipFill>
        <p:spPr>
          <a:xfrm>
            <a:off x="7824192" y="2685228"/>
            <a:ext cx="3956206" cy="2636250"/>
          </a:xfrm>
          <a:prstGeom prst="rect">
            <a:avLst/>
          </a:prstGeom>
          <a:noFill/>
          <a:ln>
            <a:noFill/>
          </a:ln>
        </p:spPr>
      </p:pic>
      <p:sp>
        <p:nvSpPr>
          <p:cNvPr id="194" name="Google Shape;194;p20"/>
          <p:cNvSpPr txBox="1"/>
          <p:nvPr/>
        </p:nvSpPr>
        <p:spPr>
          <a:xfrm>
            <a:off x="911424" y="2908924"/>
            <a:ext cx="6514611" cy="313928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FF0000"/>
              </a:buClr>
              <a:buSzPts val="2400"/>
              <a:buFont typeface="Noto Sans Symbols"/>
              <a:buChar char="✔"/>
            </a:pPr>
            <a:r>
              <a:rPr lang="en-US" sz="2200" i="0" u="none" strike="noStrike" cap="none" dirty="0">
                <a:solidFill>
                  <a:srgbClr val="FF0000"/>
                </a:solidFill>
                <a:latin typeface="Arial"/>
                <a:ea typeface="Arial"/>
                <a:cs typeface="Arial"/>
                <a:sym typeface="Arial"/>
              </a:rPr>
              <a:t> Elderly people</a:t>
            </a:r>
            <a:endParaRPr sz="220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200" i="0" u="none" strike="noStrike" cap="none" dirty="0">
                <a:solidFill>
                  <a:srgbClr val="FF0000"/>
                </a:solidFill>
                <a:latin typeface="Arial"/>
                <a:ea typeface="Arial"/>
                <a:cs typeface="Arial"/>
                <a:sym typeface="Arial"/>
              </a:rPr>
              <a:t> People working outside</a:t>
            </a:r>
            <a:endParaRPr sz="220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200" i="0" u="none" strike="noStrike" cap="none" dirty="0">
                <a:solidFill>
                  <a:schemeClr val="dk1"/>
                </a:solidFill>
                <a:latin typeface="Arial"/>
                <a:ea typeface="Arial"/>
                <a:cs typeface="Arial"/>
                <a:sym typeface="Arial"/>
              </a:rPr>
              <a:t> People with air conditioners in their homes</a:t>
            </a:r>
            <a:endParaRPr sz="220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200" i="0" u="none" strike="noStrike" cap="none" dirty="0">
                <a:solidFill>
                  <a:srgbClr val="FF0000"/>
                </a:solidFill>
                <a:latin typeface="Arial"/>
                <a:ea typeface="Arial"/>
                <a:cs typeface="Arial"/>
                <a:sym typeface="Arial"/>
              </a:rPr>
              <a:t> People with pre-existing conditions</a:t>
            </a:r>
            <a:endParaRPr sz="220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200" i="0" u="none" strike="noStrike" cap="none" dirty="0">
                <a:solidFill>
                  <a:srgbClr val="FF0000"/>
                </a:solidFill>
                <a:latin typeface="Arial"/>
                <a:ea typeface="Arial"/>
                <a:cs typeface="Arial"/>
                <a:sym typeface="Arial"/>
              </a:rPr>
              <a:t> People living in rural settings</a:t>
            </a:r>
            <a:endParaRPr sz="220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200" i="0" u="none" strike="noStrike" cap="none" dirty="0">
                <a:solidFill>
                  <a:srgbClr val="FF0000"/>
                </a:solidFill>
                <a:latin typeface="Arial"/>
                <a:ea typeface="Arial"/>
                <a:cs typeface="Arial"/>
                <a:sym typeface="Arial"/>
              </a:rPr>
              <a:t>People in prison</a:t>
            </a:r>
            <a:endParaRPr sz="220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1"/>
          <p:cNvPicPr preferRelativeResize="0"/>
          <p:nvPr/>
        </p:nvPicPr>
        <p:blipFill rotWithShape="1">
          <a:blip r:embed="rId3">
            <a:alphaModFix/>
          </a:blip>
          <a:srcRect/>
          <a:stretch/>
        </p:blipFill>
        <p:spPr>
          <a:xfrm>
            <a:off x="623392" y="865386"/>
            <a:ext cx="3283694" cy="3283694"/>
          </a:xfrm>
          <a:prstGeom prst="rect">
            <a:avLst/>
          </a:prstGeom>
          <a:noFill/>
          <a:ln>
            <a:noFill/>
          </a:ln>
        </p:spPr>
      </p:pic>
      <p:sp>
        <p:nvSpPr>
          <p:cNvPr id="201" name="Google Shape;201;p21"/>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8 – Best Guess</a:t>
            </a:r>
            <a:endParaRPr sz="1400" b="0" i="0" u="none" strike="noStrike" cap="none">
              <a:solidFill>
                <a:srgbClr val="000000"/>
              </a:solidFill>
              <a:latin typeface="Arial"/>
              <a:ea typeface="Arial"/>
              <a:cs typeface="Arial"/>
              <a:sym typeface="Arial"/>
            </a:endParaRPr>
          </a:p>
        </p:txBody>
      </p:sp>
      <p:sp>
        <p:nvSpPr>
          <p:cNvPr id="202" name="Google Shape;202;p21"/>
          <p:cNvSpPr txBox="1"/>
          <p:nvPr/>
        </p:nvSpPr>
        <p:spPr>
          <a:xfrm>
            <a:off x="4079776" y="1628801"/>
            <a:ext cx="6813154" cy="201622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How many people died during the heatwave that struck Europe in 2003?</a:t>
            </a:r>
            <a:endParaRPr sz="4400" b="0" i="0" u="none" strike="noStrike" cap="none">
              <a:solidFill>
                <a:schemeClr val="dk1"/>
              </a:solidFill>
              <a:latin typeface="Arial"/>
              <a:ea typeface="Arial"/>
              <a:cs typeface="Arial"/>
              <a:sym typeface="Arial"/>
            </a:endParaRPr>
          </a:p>
        </p:txBody>
      </p:sp>
      <p:sp>
        <p:nvSpPr>
          <p:cNvPr id="203" name="Google Shape;203;p21"/>
          <p:cNvSpPr txBox="1"/>
          <p:nvPr/>
        </p:nvSpPr>
        <p:spPr>
          <a:xfrm>
            <a:off x="1098554" y="3982264"/>
            <a:ext cx="9765482" cy="115212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The team that is the closest scores 2 points!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22"/>
          <p:cNvPicPr preferRelativeResize="0"/>
          <p:nvPr/>
        </p:nvPicPr>
        <p:blipFill rotWithShape="1">
          <a:blip r:embed="rId3">
            <a:alphaModFix/>
          </a:blip>
          <a:srcRect/>
          <a:stretch/>
        </p:blipFill>
        <p:spPr>
          <a:xfrm>
            <a:off x="623392" y="865386"/>
            <a:ext cx="3283694" cy="3283694"/>
          </a:xfrm>
          <a:prstGeom prst="rect">
            <a:avLst/>
          </a:prstGeom>
          <a:noFill/>
          <a:ln>
            <a:noFill/>
          </a:ln>
        </p:spPr>
      </p:pic>
      <p:sp>
        <p:nvSpPr>
          <p:cNvPr id="209" name="Google Shape;209;p22"/>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8 – Best Guess</a:t>
            </a:r>
            <a:endParaRPr sz="1400" b="0" i="0" u="none" strike="noStrike" cap="none">
              <a:solidFill>
                <a:srgbClr val="000000"/>
              </a:solidFill>
              <a:latin typeface="Arial"/>
              <a:ea typeface="Arial"/>
              <a:cs typeface="Arial"/>
              <a:sym typeface="Arial"/>
            </a:endParaRPr>
          </a:p>
        </p:txBody>
      </p:sp>
      <p:sp>
        <p:nvSpPr>
          <p:cNvPr id="210" name="Google Shape;210;p22"/>
          <p:cNvSpPr txBox="1"/>
          <p:nvPr/>
        </p:nvSpPr>
        <p:spPr>
          <a:xfrm>
            <a:off x="4079776" y="1628801"/>
            <a:ext cx="6813154" cy="201622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How many people died during the heatwave that struck Europe in 2003?</a:t>
            </a:r>
            <a:endParaRPr sz="6600" b="0" i="0" u="none" strike="noStrike" cap="none">
              <a:solidFill>
                <a:schemeClr val="dk1"/>
              </a:solidFill>
              <a:latin typeface="Arial"/>
              <a:ea typeface="Arial"/>
              <a:cs typeface="Arial"/>
              <a:sym typeface="Arial"/>
            </a:endParaRPr>
          </a:p>
        </p:txBody>
      </p:sp>
      <p:sp>
        <p:nvSpPr>
          <p:cNvPr id="211" name="Google Shape;211;p22"/>
          <p:cNvSpPr txBox="1"/>
          <p:nvPr/>
        </p:nvSpPr>
        <p:spPr>
          <a:xfrm>
            <a:off x="1127448" y="4149080"/>
            <a:ext cx="9765482" cy="2304256"/>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0"/>
              </a:spcBef>
              <a:spcAft>
                <a:spcPts val="0"/>
              </a:spcAft>
              <a:buClr>
                <a:schemeClr val="dk1"/>
              </a:buClr>
              <a:buSzPts val="2800"/>
              <a:buFont typeface="Arial"/>
              <a:buNone/>
            </a:pPr>
            <a:r>
              <a:rPr lang="en-US" sz="2400" i="1" dirty="0">
                <a:solidFill>
                  <a:schemeClr val="dk1"/>
                </a:solidFill>
              </a:rPr>
              <a:t>Over 70,000 people died in the 2003 heatwave in Europe.</a:t>
            </a:r>
            <a:endParaRPr sz="2400" i="1" dirty="0">
              <a:solidFill>
                <a:schemeClr val="dk1"/>
              </a:solidFill>
            </a:endParaRPr>
          </a:p>
          <a:p>
            <a:pPr marL="0" marR="0" lvl="0" indent="0" algn="l" rtl="0">
              <a:lnSpc>
                <a:spcPct val="137857"/>
              </a:lnSpc>
              <a:spcBef>
                <a:spcPts val="560"/>
              </a:spcBef>
              <a:spcAft>
                <a:spcPts val="0"/>
              </a:spcAft>
              <a:buClr>
                <a:schemeClr val="dk1"/>
              </a:buClr>
              <a:buSzPts val="2800"/>
              <a:buFont typeface="Arial"/>
              <a:buNone/>
            </a:pPr>
            <a:r>
              <a:rPr lang="en-US" sz="2400" i="1" dirty="0">
                <a:solidFill>
                  <a:schemeClr val="dk1"/>
                </a:solidFill>
              </a:rPr>
              <a:t>Even in regions where the heath system is very developed, heatwaves can be extremely deadly.</a:t>
            </a:r>
            <a:endParaRPr sz="2400" i="1" dirty="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98af0f1e41_0_4"/>
          <p:cNvSpPr txBox="1"/>
          <p:nvPr/>
        </p:nvSpPr>
        <p:spPr>
          <a:xfrm>
            <a:off x="-18789" y="548680"/>
            <a:ext cx="12192000" cy="855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9 – List</a:t>
            </a:r>
            <a:endParaRPr sz="1400" b="0" i="0" u="none" strike="noStrike" cap="none">
              <a:solidFill>
                <a:srgbClr val="000000"/>
              </a:solidFill>
              <a:latin typeface="Arial"/>
              <a:ea typeface="Arial"/>
              <a:cs typeface="Arial"/>
              <a:sym typeface="Arial"/>
            </a:endParaRPr>
          </a:p>
        </p:txBody>
      </p:sp>
      <p:sp>
        <p:nvSpPr>
          <p:cNvPr id="218" name="Google Shape;218;g98af0f1e41_0_4"/>
          <p:cNvSpPr txBox="1"/>
          <p:nvPr/>
        </p:nvSpPr>
        <p:spPr>
          <a:xfrm>
            <a:off x="1153125" y="2233125"/>
            <a:ext cx="6103200" cy="4523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 Malnutrition</a:t>
            </a:r>
            <a:endParaRPr sz="2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 Cancer</a:t>
            </a:r>
            <a:endParaRPr sz="2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 Diarrhea</a:t>
            </a:r>
            <a:endParaRPr sz="2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 Cholera</a:t>
            </a:r>
            <a:endParaRPr sz="2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 Malaria</a:t>
            </a:r>
            <a:endParaRPr sz="2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 Migration</a:t>
            </a:r>
            <a:endParaRPr sz="2400" b="0"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Arial"/>
                <a:ea typeface="Arial"/>
                <a:cs typeface="Arial"/>
                <a:sym typeface="Arial"/>
              </a:rPr>
              <a:t> Stroke</a:t>
            </a:r>
            <a:endParaRPr sz="1400" b="0" i="0" u="none" strike="noStrike" cap="none">
              <a:solidFill>
                <a:srgbClr val="000000"/>
              </a:solidFill>
              <a:latin typeface="Arial"/>
              <a:ea typeface="Arial"/>
              <a:cs typeface="Arial"/>
              <a:sym typeface="Arial"/>
            </a:endParaRPr>
          </a:p>
        </p:txBody>
      </p:sp>
      <p:pic>
        <p:nvPicPr>
          <p:cNvPr id="219" name="Google Shape;219;g98af0f1e41_0_4"/>
          <p:cNvPicPr preferRelativeResize="0"/>
          <p:nvPr/>
        </p:nvPicPr>
        <p:blipFill rotWithShape="1">
          <a:blip r:embed="rId3">
            <a:alphaModFix/>
          </a:blip>
          <a:srcRect/>
          <a:stretch/>
        </p:blipFill>
        <p:spPr>
          <a:xfrm>
            <a:off x="7256425" y="2645350"/>
            <a:ext cx="4326375" cy="2884250"/>
          </a:xfrm>
          <a:prstGeom prst="rect">
            <a:avLst/>
          </a:prstGeom>
          <a:noFill/>
          <a:ln>
            <a:noFill/>
          </a:ln>
        </p:spPr>
      </p:pic>
      <p:sp>
        <p:nvSpPr>
          <p:cNvPr id="220" name="Google Shape;220;g98af0f1e41_0_4"/>
          <p:cNvSpPr txBox="1"/>
          <p:nvPr/>
        </p:nvSpPr>
        <p:spPr>
          <a:xfrm>
            <a:off x="7256435" y="5314200"/>
            <a:ext cx="15534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Source: IFRC</a:t>
            </a:r>
            <a:endParaRPr sz="1400" b="0" i="0" u="none" strike="noStrike" cap="none">
              <a:solidFill>
                <a:srgbClr val="000000"/>
              </a:solidFill>
              <a:latin typeface="Arial"/>
              <a:ea typeface="Arial"/>
              <a:cs typeface="Arial"/>
              <a:sym typeface="Arial"/>
            </a:endParaRPr>
          </a:p>
        </p:txBody>
      </p:sp>
      <p:sp>
        <p:nvSpPr>
          <p:cNvPr id="7" name="Google Shape;231;g98af0f1e41_4_0">
            <a:extLst>
              <a:ext uri="{FF2B5EF4-FFF2-40B4-BE49-F238E27FC236}">
                <a16:creationId xmlns:a16="http://schemas.microsoft.com/office/drawing/2014/main" id="{779ED6B1-D8C0-44FA-B21B-384082207925}"/>
              </a:ext>
            </a:extLst>
          </p:cNvPr>
          <p:cNvSpPr txBox="1"/>
          <p:nvPr/>
        </p:nvSpPr>
        <p:spPr>
          <a:xfrm>
            <a:off x="806896" y="1270168"/>
            <a:ext cx="10927904" cy="70547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3200" b="0" i="0" u="none" strike="noStrike" cap="none" dirty="0">
                <a:solidFill>
                  <a:schemeClr val="dk1"/>
                </a:solidFill>
                <a:latin typeface="Arial"/>
                <a:ea typeface="Arial"/>
                <a:cs typeface="Arial"/>
                <a:sym typeface="Arial"/>
              </a:rPr>
              <a:t>Which of the following risks are associated with droughts?</a:t>
            </a:r>
            <a:endParaRPr sz="3200" b="0" i="0" u="none" strike="noStrike" cap="none" dirty="0">
              <a:solidFill>
                <a:schemeClr val="dk1"/>
              </a:solidFill>
              <a:latin typeface="Arial"/>
              <a:ea typeface="Arial"/>
              <a:cs typeface="Arial"/>
              <a:sym typeface="Arial"/>
            </a:endParaRPr>
          </a:p>
        </p:txBody>
      </p:sp>
      <p:sp>
        <p:nvSpPr>
          <p:cNvPr id="8" name="Google Shape;230;g98af0f1e41_4_0">
            <a:extLst>
              <a:ext uri="{FF2B5EF4-FFF2-40B4-BE49-F238E27FC236}">
                <a16:creationId xmlns:a16="http://schemas.microsoft.com/office/drawing/2014/main" id="{087B8813-1FB8-4B5A-B31D-7013A006F050}"/>
              </a:ext>
            </a:extLst>
          </p:cNvPr>
          <p:cNvSpPr txBox="1"/>
          <p:nvPr/>
        </p:nvSpPr>
        <p:spPr>
          <a:xfrm>
            <a:off x="2285650" y="6059375"/>
            <a:ext cx="4750500" cy="70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dirty="0">
                <a:solidFill>
                  <a:schemeClr val="dk1"/>
                </a:solidFill>
                <a:latin typeface="Arial"/>
                <a:ea typeface="Arial"/>
                <a:cs typeface="Arial"/>
                <a:sym typeface="Arial"/>
              </a:rPr>
              <a:t>1 point per correct answer!</a:t>
            </a:r>
            <a:endParaRPr sz="2400" b="0" i="1"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98af0f1e41_4_0"/>
          <p:cNvSpPr txBox="1"/>
          <p:nvPr/>
        </p:nvSpPr>
        <p:spPr>
          <a:xfrm>
            <a:off x="-18789" y="548680"/>
            <a:ext cx="12192000" cy="855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9 – List</a:t>
            </a:r>
            <a:endParaRPr sz="1400" b="0" i="0" u="none" strike="noStrike" cap="none">
              <a:solidFill>
                <a:srgbClr val="000000"/>
              </a:solidFill>
              <a:latin typeface="Arial"/>
              <a:ea typeface="Arial"/>
              <a:cs typeface="Arial"/>
              <a:sym typeface="Arial"/>
            </a:endParaRPr>
          </a:p>
        </p:txBody>
      </p:sp>
      <p:sp>
        <p:nvSpPr>
          <p:cNvPr id="227" name="Google Shape;227;g98af0f1e41_4_0"/>
          <p:cNvSpPr txBox="1"/>
          <p:nvPr/>
        </p:nvSpPr>
        <p:spPr>
          <a:xfrm>
            <a:off x="1153125" y="2233125"/>
            <a:ext cx="6103200" cy="45237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FF0000"/>
              </a:buClr>
              <a:buSzPts val="2400"/>
              <a:buFont typeface="Noto Sans Symbols"/>
              <a:buChar char="✔"/>
            </a:pPr>
            <a:r>
              <a:rPr lang="en-US" sz="2400" i="0" u="none" strike="noStrike" cap="none" dirty="0">
                <a:solidFill>
                  <a:srgbClr val="FF0000"/>
                </a:solidFill>
                <a:latin typeface="Arial"/>
                <a:ea typeface="Arial"/>
                <a:cs typeface="Arial"/>
                <a:sym typeface="Arial"/>
              </a:rPr>
              <a:t> Malnutrition</a:t>
            </a:r>
            <a:endParaRPr sz="2400" i="0" u="none" strike="noStrike" cap="none" dirty="0">
              <a:solidFill>
                <a:srgbClr val="FF0000"/>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400" i="0" u="none" strike="noStrike" cap="none" dirty="0">
                <a:solidFill>
                  <a:schemeClr val="dk1"/>
                </a:solidFill>
                <a:latin typeface="Arial"/>
                <a:ea typeface="Arial"/>
                <a:cs typeface="Arial"/>
                <a:sym typeface="Arial"/>
              </a:rPr>
              <a:t> Cancer</a:t>
            </a:r>
            <a:endParaRPr sz="240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400" i="0" u="none" strike="noStrike" cap="none" dirty="0">
                <a:solidFill>
                  <a:srgbClr val="FF0000"/>
                </a:solidFill>
                <a:latin typeface="Arial"/>
                <a:ea typeface="Arial"/>
                <a:cs typeface="Arial"/>
                <a:sym typeface="Arial"/>
              </a:rPr>
              <a:t> Diarrhea</a:t>
            </a:r>
            <a:endParaRPr sz="2400" i="0" u="none" strike="noStrike" cap="none" dirty="0">
              <a:solidFill>
                <a:srgbClr val="FF0000"/>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400" i="0" u="none" strike="noStrike" cap="none" dirty="0">
                <a:solidFill>
                  <a:srgbClr val="FF0000"/>
                </a:solidFill>
                <a:latin typeface="Arial"/>
                <a:ea typeface="Arial"/>
                <a:cs typeface="Arial"/>
                <a:sym typeface="Arial"/>
              </a:rPr>
              <a:t> Cholera</a:t>
            </a:r>
            <a:endParaRPr sz="240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400" i="0" u="none" strike="noStrike" cap="none" dirty="0">
                <a:solidFill>
                  <a:schemeClr val="dk1"/>
                </a:solidFill>
                <a:latin typeface="Arial"/>
                <a:ea typeface="Arial"/>
                <a:cs typeface="Arial"/>
                <a:sym typeface="Arial"/>
              </a:rPr>
              <a:t> Malaria</a:t>
            </a:r>
            <a:endParaRPr sz="2400" i="0" u="none" strike="noStrike" cap="none" dirty="0">
              <a:solidFill>
                <a:srgbClr val="FF0000"/>
              </a:solidFill>
              <a:latin typeface="Arial"/>
              <a:ea typeface="Arial"/>
              <a:cs typeface="Arial"/>
              <a:sym typeface="Arial"/>
            </a:endParaRPr>
          </a:p>
          <a:p>
            <a:pPr marL="0" marR="0" lvl="0" indent="0" algn="l" rtl="0">
              <a:lnSpc>
                <a:spcPct val="150000"/>
              </a:lnSpc>
              <a:spcBef>
                <a:spcPts val="0"/>
              </a:spcBef>
              <a:spcAft>
                <a:spcPts val="0"/>
              </a:spcAft>
              <a:buClr>
                <a:srgbClr val="FF0000"/>
              </a:buClr>
              <a:buSzPts val="2400"/>
              <a:buFont typeface="Noto Sans Symbols"/>
              <a:buChar char="✔"/>
            </a:pPr>
            <a:r>
              <a:rPr lang="en-US" sz="2400" i="0" u="none" strike="noStrike" cap="none" dirty="0">
                <a:solidFill>
                  <a:srgbClr val="FF0000"/>
                </a:solidFill>
                <a:latin typeface="Arial"/>
                <a:ea typeface="Arial"/>
                <a:cs typeface="Arial"/>
                <a:sym typeface="Arial"/>
              </a:rPr>
              <a:t> Migration</a:t>
            </a:r>
            <a:endParaRPr sz="2400" i="0" u="none" strike="noStrike" cap="none" dirty="0">
              <a:solidFill>
                <a:schemeClr val="dk1"/>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2400"/>
              <a:buFont typeface="Noto Sans Symbols"/>
              <a:buChar char="✔"/>
            </a:pPr>
            <a:r>
              <a:rPr lang="en-US" sz="2400" i="0" u="none" strike="noStrike" cap="none" dirty="0">
                <a:solidFill>
                  <a:schemeClr val="dk1"/>
                </a:solidFill>
                <a:latin typeface="Arial"/>
                <a:ea typeface="Arial"/>
                <a:cs typeface="Arial"/>
                <a:sym typeface="Arial"/>
              </a:rPr>
              <a:t> Stroke</a:t>
            </a:r>
            <a:endParaRPr sz="1400" i="0" u="none" strike="noStrike" cap="none" dirty="0">
              <a:solidFill>
                <a:srgbClr val="000000"/>
              </a:solidFill>
              <a:latin typeface="Arial"/>
              <a:ea typeface="Arial"/>
              <a:cs typeface="Arial"/>
              <a:sym typeface="Arial"/>
            </a:endParaRPr>
          </a:p>
        </p:txBody>
      </p:sp>
      <p:pic>
        <p:nvPicPr>
          <p:cNvPr id="228" name="Google Shape;228;g98af0f1e41_4_0"/>
          <p:cNvPicPr preferRelativeResize="0"/>
          <p:nvPr/>
        </p:nvPicPr>
        <p:blipFill rotWithShape="1">
          <a:blip r:embed="rId3">
            <a:alphaModFix/>
          </a:blip>
          <a:srcRect/>
          <a:stretch/>
        </p:blipFill>
        <p:spPr>
          <a:xfrm>
            <a:off x="7256425" y="2645350"/>
            <a:ext cx="4326375" cy="2884250"/>
          </a:xfrm>
          <a:prstGeom prst="rect">
            <a:avLst/>
          </a:prstGeom>
          <a:noFill/>
          <a:ln>
            <a:noFill/>
          </a:ln>
        </p:spPr>
      </p:pic>
      <p:sp>
        <p:nvSpPr>
          <p:cNvPr id="229" name="Google Shape;229;g98af0f1e41_4_0"/>
          <p:cNvSpPr txBox="1"/>
          <p:nvPr/>
        </p:nvSpPr>
        <p:spPr>
          <a:xfrm>
            <a:off x="7256435" y="5314200"/>
            <a:ext cx="15534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Arial"/>
                <a:ea typeface="Arial"/>
                <a:cs typeface="Arial"/>
                <a:sym typeface="Arial"/>
              </a:rPr>
              <a:t>Source: IFRC</a:t>
            </a:r>
            <a:endParaRPr sz="1400" b="0" i="0" u="none" strike="noStrike" cap="none">
              <a:solidFill>
                <a:srgbClr val="000000"/>
              </a:solidFill>
              <a:latin typeface="Arial"/>
              <a:ea typeface="Arial"/>
              <a:cs typeface="Arial"/>
              <a:sym typeface="Arial"/>
            </a:endParaRPr>
          </a:p>
        </p:txBody>
      </p:sp>
      <p:sp>
        <p:nvSpPr>
          <p:cNvPr id="231" name="Google Shape;231;g98af0f1e41_4_0"/>
          <p:cNvSpPr txBox="1"/>
          <p:nvPr/>
        </p:nvSpPr>
        <p:spPr>
          <a:xfrm>
            <a:off x="806896" y="1270168"/>
            <a:ext cx="10927904" cy="70547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3200" b="0" i="0" u="none" strike="noStrike" cap="none" dirty="0">
                <a:solidFill>
                  <a:schemeClr val="dk1"/>
                </a:solidFill>
                <a:latin typeface="Arial"/>
                <a:ea typeface="Arial"/>
                <a:cs typeface="Arial"/>
                <a:sym typeface="Arial"/>
              </a:rPr>
              <a:t>Which of the following risks are associated with droughts?</a:t>
            </a: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98af0f1e41_4_7"/>
          <p:cNvSpPr txBox="1"/>
          <p:nvPr/>
        </p:nvSpPr>
        <p:spPr>
          <a:xfrm>
            <a:off x="-18789" y="548680"/>
            <a:ext cx="12192000" cy="855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10 – True or False?</a:t>
            </a:r>
            <a:endParaRPr sz="1400" b="0" i="0" u="none" strike="noStrike" cap="none">
              <a:solidFill>
                <a:srgbClr val="000000"/>
              </a:solidFill>
              <a:latin typeface="Arial"/>
              <a:ea typeface="Arial"/>
              <a:cs typeface="Arial"/>
              <a:sym typeface="Arial"/>
            </a:endParaRPr>
          </a:p>
        </p:txBody>
      </p:sp>
      <p:sp>
        <p:nvSpPr>
          <p:cNvPr id="237" name="Google Shape;237;g98af0f1e41_4_7"/>
          <p:cNvSpPr txBox="1"/>
          <p:nvPr/>
        </p:nvSpPr>
        <p:spPr>
          <a:xfrm>
            <a:off x="4700242" y="2019234"/>
            <a:ext cx="6192600" cy="20301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3200" b="0" i="0" u="none" strike="noStrike" cap="none">
                <a:solidFill>
                  <a:schemeClr val="dk1"/>
                </a:solidFill>
                <a:latin typeface="Arial"/>
                <a:ea typeface="Arial"/>
                <a:cs typeface="Arial"/>
                <a:sym typeface="Arial"/>
              </a:rPr>
              <a:t>Temperature rise can intensify the negative health effects of air pollution</a:t>
            </a:r>
            <a:endParaRPr sz="3200" b="0" i="0" u="none" strike="noStrike" cap="none">
              <a:solidFill>
                <a:schemeClr val="dk1"/>
              </a:solidFill>
              <a:latin typeface="Arial"/>
              <a:ea typeface="Arial"/>
              <a:cs typeface="Arial"/>
              <a:sym typeface="Arial"/>
            </a:endParaRPr>
          </a:p>
        </p:txBody>
      </p:sp>
      <p:pic>
        <p:nvPicPr>
          <p:cNvPr id="238" name="Google Shape;238;g98af0f1e41_4_7"/>
          <p:cNvPicPr preferRelativeResize="0"/>
          <p:nvPr/>
        </p:nvPicPr>
        <p:blipFill rotWithShape="1">
          <a:blip r:embed="rId3">
            <a:alphaModFix/>
          </a:blip>
          <a:srcRect/>
          <a:stretch/>
        </p:blipFill>
        <p:spPr>
          <a:xfrm>
            <a:off x="839416" y="1700808"/>
            <a:ext cx="3556000" cy="2667000"/>
          </a:xfrm>
          <a:prstGeom prst="rect">
            <a:avLst/>
          </a:prstGeom>
          <a:noFill/>
          <a:ln>
            <a:noFill/>
          </a:ln>
        </p:spPr>
      </p:pic>
      <p:pic>
        <p:nvPicPr>
          <p:cNvPr id="239" name="Google Shape;239;g98af0f1e41_4_7"/>
          <p:cNvPicPr preferRelativeResize="0"/>
          <p:nvPr/>
        </p:nvPicPr>
        <p:blipFill rotWithShape="1">
          <a:blip r:embed="rId4">
            <a:alphaModFix/>
          </a:blip>
          <a:srcRect/>
          <a:stretch/>
        </p:blipFill>
        <p:spPr>
          <a:xfrm>
            <a:off x="6938926" y="3887550"/>
            <a:ext cx="2568325" cy="2191752"/>
          </a:xfrm>
          <a:prstGeom prst="rect">
            <a:avLst/>
          </a:prstGeom>
          <a:noFill/>
          <a:ln>
            <a:noFill/>
          </a:ln>
        </p:spPr>
      </p:pic>
      <p:sp>
        <p:nvSpPr>
          <p:cNvPr id="240" name="Google Shape;240;g98af0f1e41_4_7"/>
          <p:cNvSpPr txBox="1"/>
          <p:nvPr/>
        </p:nvSpPr>
        <p:spPr>
          <a:xfrm>
            <a:off x="1066450" y="4878275"/>
            <a:ext cx="2291100" cy="1584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a:solidFill>
                  <a:schemeClr val="dk1"/>
                </a:solidFill>
                <a:latin typeface="Arial"/>
                <a:ea typeface="Arial"/>
                <a:cs typeface="Arial"/>
                <a:sym typeface="Arial"/>
              </a:rPr>
              <a:t>Question worth 2 points</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98af0f1e41_4_15"/>
          <p:cNvSpPr txBox="1"/>
          <p:nvPr/>
        </p:nvSpPr>
        <p:spPr>
          <a:xfrm>
            <a:off x="-18789" y="548680"/>
            <a:ext cx="12192000" cy="855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10 – True or False?</a:t>
            </a:r>
            <a:endParaRPr sz="1400" b="0" i="0" u="none" strike="noStrike" cap="none">
              <a:solidFill>
                <a:srgbClr val="000000"/>
              </a:solidFill>
              <a:latin typeface="Arial"/>
              <a:ea typeface="Arial"/>
              <a:cs typeface="Arial"/>
              <a:sym typeface="Arial"/>
            </a:endParaRPr>
          </a:p>
        </p:txBody>
      </p:sp>
      <p:sp>
        <p:nvSpPr>
          <p:cNvPr id="246" name="Google Shape;246;g98af0f1e41_4_15"/>
          <p:cNvSpPr txBox="1"/>
          <p:nvPr/>
        </p:nvSpPr>
        <p:spPr>
          <a:xfrm>
            <a:off x="4700242" y="2019234"/>
            <a:ext cx="6192600" cy="20301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3200" b="0" i="0" u="none" strike="noStrike" cap="none">
                <a:solidFill>
                  <a:schemeClr val="dk1"/>
                </a:solidFill>
                <a:latin typeface="Arial"/>
                <a:ea typeface="Arial"/>
                <a:cs typeface="Arial"/>
                <a:sym typeface="Arial"/>
              </a:rPr>
              <a:t>Temperature rise can intensify the negative health effects of air pollution</a:t>
            </a:r>
            <a:endParaRPr sz="3200" b="0" i="0" u="none" strike="noStrike" cap="none">
              <a:solidFill>
                <a:schemeClr val="dk1"/>
              </a:solidFill>
              <a:latin typeface="Arial"/>
              <a:ea typeface="Arial"/>
              <a:cs typeface="Arial"/>
              <a:sym typeface="Arial"/>
            </a:endParaRPr>
          </a:p>
        </p:txBody>
      </p:sp>
      <p:pic>
        <p:nvPicPr>
          <p:cNvPr id="247" name="Google Shape;247;g98af0f1e41_4_15"/>
          <p:cNvPicPr preferRelativeResize="0"/>
          <p:nvPr/>
        </p:nvPicPr>
        <p:blipFill rotWithShape="1">
          <a:blip r:embed="rId3">
            <a:alphaModFix/>
          </a:blip>
          <a:srcRect b="49233"/>
          <a:stretch/>
        </p:blipFill>
        <p:spPr>
          <a:xfrm>
            <a:off x="839425" y="1700804"/>
            <a:ext cx="3556000" cy="1353950"/>
          </a:xfrm>
          <a:prstGeom prst="rect">
            <a:avLst/>
          </a:prstGeom>
          <a:noFill/>
          <a:ln>
            <a:noFill/>
          </a:ln>
        </p:spPr>
      </p:pic>
      <p:sp>
        <p:nvSpPr>
          <p:cNvPr id="248" name="Google Shape;248;g98af0f1e41_4_15"/>
          <p:cNvSpPr txBox="1"/>
          <p:nvPr/>
        </p:nvSpPr>
        <p:spPr>
          <a:xfrm>
            <a:off x="1127448" y="4149080"/>
            <a:ext cx="9765600" cy="2304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560"/>
              </a:spcBef>
              <a:spcAft>
                <a:spcPts val="0"/>
              </a:spcAft>
              <a:buClr>
                <a:schemeClr val="dk1"/>
              </a:buClr>
              <a:buSzPts val="2800"/>
              <a:buFont typeface="Arial"/>
              <a:buNone/>
            </a:pPr>
            <a:r>
              <a:rPr lang="en-US" sz="2400" i="1" dirty="0">
                <a:solidFill>
                  <a:schemeClr val="dk1"/>
                </a:solidFill>
              </a:rPr>
              <a:t>Heat exacerbates urban air pollution, with almost all cities in low- and middle-income countries failing to meet WHO guidelines on air quality.</a:t>
            </a:r>
            <a:endParaRPr sz="2400" i="1" dirty="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98af0f1e41_4_24"/>
          <p:cNvSpPr txBox="1"/>
          <p:nvPr/>
        </p:nvSpPr>
        <p:spPr>
          <a:xfrm>
            <a:off x="-18789" y="548680"/>
            <a:ext cx="12192000" cy="855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11 – True or False?</a:t>
            </a:r>
            <a:endParaRPr sz="1400" b="0" i="0" u="none" strike="noStrike" cap="none">
              <a:solidFill>
                <a:srgbClr val="000000"/>
              </a:solidFill>
              <a:latin typeface="Arial"/>
              <a:ea typeface="Arial"/>
              <a:cs typeface="Arial"/>
              <a:sym typeface="Arial"/>
            </a:endParaRPr>
          </a:p>
        </p:txBody>
      </p:sp>
      <p:sp>
        <p:nvSpPr>
          <p:cNvPr id="254" name="Google Shape;254;g98af0f1e41_4_24"/>
          <p:cNvSpPr txBox="1"/>
          <p:nvPr/>
        </p:nvSpPr>
        <p:spPr>
          <a:xfrm>
            <a:off x="4700250" y="2019228"/>
            <a:ext cx="6192600" cy="1409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3200" b="0" i="0" u="none" strike="noStrike" cap="none">
                <a:solidFill>
                  <a:schemeClr val="dk1"/>
                </a:solidFill>
                <a:latin typeface="Arial"/>
                <a:ea typeface="Arial"/>
                <a:cs typeface="Arial"/>
                <a:sym typeface="Arial"/>
              </a:rPr>
              <a:t>Warmer temperatures cause mosquitoes to die faster</a:t>
            </a:r>
            <a:endParaRPr sz="3200" b="0" i="0" u="none" strike="noStrike" cap="none">
              <a:solidFill>
                <a:schemeClr val="dk1"/>
              </a:solidFill>
              <a:latin typeface="Arial"/>
              <a:ea typeface="Arial"/>
              <a:cs typeface="Arial"/>
              <a:sym typeface="Arial"/>
            </a:endParaRPr>
          </a:p>
        </p:txBody>
      </p:sp>
      <p:pic>
        <p:nvPicPr>
          <p:cNvPr id="255" name="Google Shape;255;g98af0f1e41_4_24"/>
          <p:cNvPicPr preferRelativeResize="0"/>
          <p:nvPr/>
        </p:nvPicPr>
        <p:blipFill rotWithShape="1">
          <a:blip r:embed="rId3">
            <a:alphaModFix/>
          </a:blip>
          <a:srcRect/>
          <a:stretch/>
        </p:blipFill>
        <p:spPr>
          <a:xfrm>
            <a:off x="839416" y="1700808"/>
            <a:ext cx="3556000" cy="2667000"/>
          </a:xfrm>
          <a:prstGeom prst="rect">
            <a:avLst/>
          </a:prstGeom>
          <a:noFill/>
          <a:ln>
            <a:noFill/>
          </a:ln>
        </p:spPr>
      </p:pic>
      <p:grpSp>
        <p:nvGrpSpPr>
          <p:cNvPr id="256" name="Google Shape;256;g98af0f1e41_4_24"/>
          <p:cNvGrpSpPr/>
          <p:nvPr/>
        </p:nvGrpSpPr>
        <p:grpSpPr>
          <a:xfrm>
            <a:off x="5230175" y="3853833"/>
            <a:ext cx="4056087" cy="2185392"/>
            <a:chOff x="5230175" y="3853833"/>
            <a:chExt cx="4056087" cy="2185392"/>
          </a:xfrm>
        </p:grpSpPr>
        <p:pic>
          <p:nvPicPr>
            <p:cNvPr id="257" name="Google Shape;257;g98af0f1e41_4_24"/>
            <p:cNvPicPr preferRelativeResize="0"/>
            <p:nvPr/>
          </p:nvPicPr>
          <p:blipFill rotWithShape="1">
            <a:blip r:embed="rId4">
              <a:alphaModFix/>
            </a:blip>
            <a:srcRect/>
            <a:stretch/>
          </p:blipFill>
          <p:spPr>
            <a:xfrm>
              <a:off x="5230175" y="3853833"/>
              <a:ext cx="4056087" cy="2185392"/>
            </a:xfrm>
            <a:prstGeom prst="rect">
              <a:avLst/>
            </a:prstGeom>
            <a:noFill/>
            <a:ln>
              <a:noFill/>
            </a:ln>
          </p:spPr>
        </p:pic>
        <p:sp>
          <p:nvSpPr>
            <p:cNvPr id="258" name="Google Shape;258;g98af0f1e41_4_24"/>
            <p:cNvSpPr txBox="1"/>
            <p:nvPr/>
          </p:nvSpPr>
          <p:spPr>
            <a:xfrm>
              <a:off x="5230185" y="5823825"/>
              <a:ext cx="15534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Source: IFRC</a:t>
              </a:r>
              <a:endParaRPr sz="1400" b="0" i="0" u="none" strike="noStrike" cap="none">
                <a:solidFill>
                  <a:srgbClr val="000000"/>
                </a:solidFill>
                <a:latin typeface="Arial"/>
                <a:ea typeface="Arial"/>
                <a:cs typeface="Arial"/>
                <a:sym typeface="Arial"/>
              </a:endParaRPr>
            </a:p>
          </p:txBody>
        </p:sp>
      </p:grpSp>
      <p:sp>
        <p:nvSpPr>
          <p:cNvPr id="259" name="Google Shape;259;g98af0f1e41_4_24"/>
          <p:cNvSpPr txBox="1"/>
          <p:nvPr/>
        </p:nvSpPr>
        <p:spPr>
          <a:xfrm>
            <a:off x="1066450" y="4878275"/>
            <a:ext cx="2291100" cy="1584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a:solidFill>
                  <a:schemeClr val="dk1"/>
                </a:solidFill>
                <a:latin typeface="Arial"/>
                <a:ea typeface="Arial"/>
                <a:cs typeface="Arial"/>
                <a:sym typeface="Arial"/>
              </a:rPr>
              <a:t>Question worth 2 points</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98af0f1e41_4_38"/>
          <p:cNvSpPr txBox="1"/>
          <p:nvPr/>
        </p:nvSpPr>
        <p:spPr>
          <a:xfrm>
            <a:off x="-18789" y="548680"/>
            <a:ext cx="12192000" cy="855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11 – True or False?</a:t>
            </a:r>
            <a:endParaRPr sz="1400" b="0" i="0" u="none" strike="noStrike" cap="none">
              <a:solidFill>
                <a:srgbClr val="000000"/>
              </a:solidFill>
              <a:latin typeface="Arial"/>
              <a:ea typeface="Arial"/>
              <a:cs typeface="Arial"/>
              <a:sym typeface="Arial"/>
            </a:endParaRPr>
          </a:p>
        </p:txBody>
      </p:sp>
      <p:sp>
        <p:nvSpPr>
          <p:cNvPr id="265" name="Google Shape;265;g98af0f1e41_4_38"/>
          <p:cNvSpPr txBox="1"/>
          <p:nvPr/>
        </p:nvSpPr>
        <p:spPr>
          <a:xfrm>
            <a:off x="4700250" y="2019228"/>
            <a:ext cx="6192600" cy="14097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3200" b="0" i="0" u="none" strike="noStrike" cap="none">
                <a:solidFill>
                  <a:schemeClr val="dk1"/>
                </a:solidFill>
                <a:latin typeface="Arial"/>
                <a:ea typeface="Arial"/>
                <a:cs typeface="Arial"/>
                <a:sym typeface="Arial"/>
              </a:rPr>
              <a:t>Warmer temperatures cause mosquitoes to die faster</a:t>
            </a:r>
            <a:endParaRPr sz="3200" b="0" i="0" u="none" strike="noStrike" cap="none">
              <a:solidFill>
                <a:schemeClr val="dk1"/>
              </a:solidFill>
              <a:latin typeface="Arial"/>
              <a:ea typeface="Arial"/>
              <a:cs typeface="Arial"/>
              <a:sym typeface="Arial"/>
            </a:endParaRPr>
          </a:p>
        </p:txBody>
      </p:sp>
      <p:pic>
        <p:nvPicPr>
          <p:cNvPr id="266" name="Google Shape;266;g98af0f1e41_4_38"/>
          <p:cNvPicPr preferRelativeResize="0"/>
          <p:nvPr/>
        </p:nvPicPr>
        <p:blipFill rotWithShape="1">
          <a:blip r:embed="rId3">
            <a:alphaModFix/>
          </a:blip>
          <a:srcRect t="50765"/>
          <a:stretch/>
        </p:blipFill>
        <p:spPr>
          <a:xfrm>
            <a:off x="960800" y="2067554"/>
            <a:ext cx="3556000" cy="1313050"/>
          </a:xfrm>
          <a:prstGeom prst="rect">
            <a:avLst/>
          </a:prstGeom>
          <a:noFill/>
          <a:ln>
            <a:noFill/>
          </a:ln>
        </p:spPr>
      </p:pic>
      <p:sp>
        <p:nvSpPr>
          <p:cNvPr id="267" name="Google Shape;267;g98af0f1e41_4_38"/>
          <p:cNvSpPr txBox="1"/>
          <p:nvPr/>
        </p:nvSpPr>
        <p:spPr>
          <a:xfrm>
            <a:off x="1127449" y="3672492"/>
            <a:ext cx="10385981" cy="233451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560"/>
              </a:spcBef>
              <a:spcAft>
                <a:spcPts val="0"/>
              </a:spcAft>
              <a:buClr>
                <a:schemeClr val="dk1"/>
              </a:buClr>
              <a:buSzPts val="2800"/>
              <a:buFont typeface="Arial"/>
              <a:buNone/>
            </a:pPr>
            <a:r>
              <a:rPr lang="en-US" sz="2400" i="1" dirty="0">
                <a:solidFill>
                  <a:schemeClr val="dk1"/>
                </a:solidFill>
              </a:rPr>
              <a:t>It depends! An increase in temperature can affect mosquito development in many different ways. The vast majority of those changes allow mosquitoes to be more effective vectors (survive longer, fly further, bite more) although in some cases higher temperature can increase mosquito mortality.</a:t>
            </a:r>
            <a:endParaRPr sz="2400" i="1" dirty="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98af0f1e41_4_50"/>
          <p:cNvSpPr txBox="1"/>
          <p:nvPr/>
        </p:nvSpPr>
        <p:spPr>
          <a:xfrm>
            <a:off x="-18789" y="548680"/>
            <a:ext cx="12192000" cy="855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12 – True or False?</a:t>
            </a:r>
            <a:endParaRPr sz="1400" b="0" i="0" u="none" strike="noStrike" cap="none">
              <a:solidFill>
                <a:srgbClr val="000000"/>
              </a:solidFill>
              <a:latin typeface="Arial"/>
              <a:ea typeface="Arial"/>
              <a:cs typeface="Arial"/>
              <a:sym typeface="Arial"/>
            </a:endParaRPr>
          </a:p>
        </p:txBody>
      </p:sp>
      <p:pic>
        <p:nvPicPr>
          <p:cNvPr id="274" name="Google Shape;274;g98af0f1e41_4_50"/>
          <p:cNvPicPr preferRelativeResize="0"/>
          <p:nvPr/>
        </p:nvPicPr>
        <p:blipFill rotWithShape="1">
          <a:blip r:embed="rId3">
            <a:alphaModFix/>
          </a:blip>
          <a:srcRect/>
          <a:stretch/>
        </p:blipFill>
        <p:spPr>
          <a:xfrm>
            <a:off x="763216" y="1548408"/>
            <a:ext cx="3556000" cy="2667000"/>
          </a:xfrm>
          <a:prstGeom prst="rect">
            <a:avLst/>
          </a:prstGeom>
          <a:noFill/>
          <a:ln>
            <a:noFill/>
          </a:ln>
        </p:spPr>
      </p:pic>
      <p:pic>
        <p:nvPicPr>
          <p:cNvPr id="275" name="Google Shape;275;g98af0f1e41_4_50"/>
          <p:cNvPicPr preferRelativeResize="0"/>
          <p:nvPr/>
        </p:nvPicPr>
        <p:blipFill rotWithShape="1">
          <a:blip r:embed="rId4">
            <a:alphaModFix/>
          </a:blip>
          <a:srcRect/>
          <a:stretch/>
        </p:blipFill>
        <p:spPr>
          <a:xfrm>
            <a:off x="4395425" y="4367800"/>
            <a:ext cx="5750981" cy="1997125"/>
          </a:xfrm>
          <a:prstGeom prst="rect">
            <a:avLst/>
          </a:prstGeom>
          <a:noFill/>
          <a:ln>
            <a:noFill/>
          </a:ln>
        </p:spPr>
      </p:pic>
      <p:sp>
        <p:nvSpPr>
          <p:cNvPr id="276" name="Google Shape;276;g98af0f1e41_4_50"/>
          <p:cNvSpPr txBox="1"/>
          <p:nvPr/>
        </p:nvSpPr>
        <p:spPr>
          <a:xfrm>
            <a:off x="1066450" y="4878275"/>
            <a:ext cx="2291100" cy="1584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a:solidFill>
                  <a:schemeClr val="dk1"/>
                </a:solidFill>
                <a:latin typeface="Arial"/>
                <a:ea typeface="Arial"/>
                <a:cs typeface="Arial"/>
                <a:sym typeface="Arial"/>
              </a:rPr>
              <a:t>Question worth 2 points</a:t>
            </a:r>
            <a:endParaRPr sz="2400" b="0" i="1" u="none" strike="noStrike" cap="none">
              <a:solidFill>
                <a:schemeClr val="dk1"/>
              </a:solidFill>
              <a:latin typeface="Arial"/>
              <a:ea typeface="Arial"/>
              <a:cs typeface="Arial"/>
              <a:sym typeface="Arial"/>
            </a:endParaRPr>
          </a:p>
        </p:txBody>
      </p:sp>
      <p:sp>
        <p:nvSpPr>
          <p:cNvPr id="7" name="Google Shape;282;g98af0f1e41_4_61">
            <a:extLst>
              <a:ext uri="{FF2B5EF4-FFF2-40B4-BE49-F238E27FC236}">
                <a16:creationId xmlns:a16="http://schemas.microsoft.com/office/drawing/2014/main" id="{9FD2ADC0-2592-4D5B-A6AD-09B8DA7BB29B}"/>
              </a:ext>
            </a:extLst>
          </p:cNvPr>
          <p:cNvSpPr txBox="1"/>
          <p:nvPr/>
        </p:nvSpPr>
        <p:spPr>
          <a:xfrm>
            <a:off x="4700250" y="1550613"/>
            <a:ext cx="7154700" cy="172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3200" b="0" i="0" u="none" strike="noStrike" cap="none" dirty="0">
                <a:solidFill>
                  <a:schemeClr val="dk1"/>
                </a:solidFill>
                <a:latin typeface="Arial"/>
                <a:ea typeface="Arial"/>
                <a:cs typeface="Arial"/>
                <a:sym typeface="Arial"/>
              </a:rPr>
              <a:t>As a result of climate change, some vector-borne diseases might expand to areas where they are currently absent</a:t>
            </a: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pic>
        <p:nvPicPr>
          <p:cNvPr id="34" name="Google Shape;34;p3" descr="C:\Users\desireeda\AppData\Local\Microsoft\Windows\Temporary Internet Files\Content.IE5\9Q6BGJBW\MC900197694[1].wmf"/>
          <p:cNvPicPr preferRelativeResize="0"/>
          <p:nvPr/>
        </p:nvPicPr>
        <p:blipFill rotWithShape="1">
          <a:blip r:embed="rId3">
            <a:alphaModFix/>
          </a:blip>
          <a:srcRect/>
          <a:stretch/>
        </p:blipFill>
        <p:spPr>
          <a:xfrm>
            <a:off x="-18789" y="-15074"/>
            <a:ext cx="12200917" cy="6656168"/>
          </a:xfrm>
          <a:prstGeom prst="rect">
            <a:avLst/>
          </a:prstGeom>
          <a:noFill/>
          <a:ln>
            <a:noFill/>
          </a:ln>
        </p:spPr>
      </p:pic>
      <p:sp>
        <p:nvSpPr>
          <p:cNvPr id="35" name="Google Shape;35;p3"/>
          <p:cNvSpPr txBox="1"/>
          <p:nvPr/>
        </p:nvSpPr>
        <p:spPr>
          <a:xfrm>
            <a:off x="24680" y="548680"/>
            <a:ext cx="12192000" cy="85496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First: Pick your team (2 teams)</a:t>
            </a:r>
            <a:endParaRPr sz="3600" b="1"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98af0f1e41_4_61"/>
          <p:cNvSpPr txBox="1"/>
          <p:nvPr/>
        </p:nvSpPr>
        <p:spPr>
          <a:xfrm>
            <a:off x="-18789" y="548680"/>
            <a:ext cx="12192000" cy="855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12 – True or False?</a:t>
            </a:r>
            <a:endParaRPr sz="1400" b="0" i="0" u="none" strike="noStrike" cap="none">
              <a:solidFill>
                <a:srgbClr val="000000"/>
              </a:solidFill>
              <a:latin typeface="Arial"/>
              <a:ea typeface="Arial"/>
              <a:cs typeface="Arial"/>
              <a:sym typeface="Arial"/>
            </a:endParaRPr>
          </a:p>
        </p:txBody>
      </p:sp>
      <p:sp>
        <p:nvSpPr>
          <p:cNvPr id="282" name="Google Shape;282;g98af0f1e41_4_61"/>
          <p:cNvSpPr txBox="1"/>
          <p:nvPr/>
        </p:nvSpPr>
        <p:spPr>
          <a:xfrm>
            <a:off x="4700250" y="1550613"/>
            <a:ext cx="7154700" cy="172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3200" b="0" i="0" u="none" strike="noStrike" cap="none" dirty="0">
                <a:solidFill>
                  <a:schemeClr val="dk1"/>
                </a:solidFill>
                <a:latin typeface="Arial"/>
                <a:ea typeface="Arial"/>
                <a:cs typeface="Arial"/>
                <a:sym typeface="Arial"/>
              </a:rPr>
              <a:t>As a result of climate change, some vector-borne diseases might expand to areas where they are currently absent</a:t>
            </a:r>
            <a:endParaRPr sz="3200" b="0" i="0" u="none" strike="noStrike" cap="none" dirty="0">
              <a:solidFill>
                <a:schemeClr val="dk1"/>
              </a:solidFill>
              <a:latin typeface="Arial"/>
              <a:ea typeface="Arial"/>
              <a:cs typeface="Arial"/>
              <a:sym typeface="Arial"/>
            </a:endParaRPr>
          </a:p>
        </p:txBody>
      </p:sp>
      <p:pic>
        <p:nvPicPr>
          <p:cNvPr id="283" name="Google Shape;283;g98af0f1e41_4_61"/>
          <p:cNvPicPr preferRelativeResize="0"/>
          <p:nvPr/>
        </p:nvPicPr>
        <p:blipFill rotWithShape="1">
          <a:blip r:embed="rId3">
            <a:alphaModFix/>
          </a:blip>
          <a:srcRect b="48828"/>
          <a:stretch/>
        </p:blipFill>
        <p:spPr>
          <a:xfrm>
            <a:off x="722775" y="2064516"/>
            <a:ext cx="3556000" cy="1364725"/>
          </a:xfrm>
          <a:prstGeom prst="rect">
            <a:avLst/>
          </a:prstGeom>
          <a:noFill/>
          <a:ln>
            <a:noFill/>
          </a:ln>
        </p:spPr>
      </p:pic>
      <p:sp>
        <p:nvSpPr>
          <p:cNvPr id="284" name="Google Shape;284;g98af0f1e41_4_61"/>
          <p:cNvSpPr txBox="1"/>
          <p:nvPr/>
        </p:nvSpPr>
        <p:spPr>
          <a:xfrm>
            <a:off x="226931" y="3872708"/>
            <a:ext cx="11833805" cy="262153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560"/>
              </a:spcBef>
              <a:spcAft>
                <a:spcPts val="0"/>
              </a:spcAft>
              <a:buClr>
                <a:schemeClr val="dk1"/>
              </a:buClr>
              <a:buSzPts val="2800"/>
              <a:buFont typeface="Arial"/>
              <a:buNone/>
            </a:pPr>
            <a:r>
              <a:rPr lang="en-US" sz="2400" i="1" dirty="0">
                <a:solidFill>
                  <a:schemeClr val="dk1"/>
                </a:solidFill>
              </a:rPr>
              <a:t>Yes, for example with temperature variations mosquitoes might migrate to areas which were historically too cold, and start spreading malaria there. That is concerning since populations that are newly exposed to an infectious disease may lack </a:t>
            </a:r>
            <a:r>
              <a:rPr lang="en-US" sz="2400" i="1" dirty="0" err="1">
                <a:solidFill>
                  <a:schemeClr val="dk1"/>
                </a:solidFill>
              </a:rPr>
              <a:t>premunity</a:t>
            </a:r>
            <a:r>
              <a:rPr lang="en-US" sz="2400" i="1" dirty="0">
                <a:solidFill>
                  <a:schemeClr val="dk1"/>
                </a:solidFill>
              </a:rPr>
              <a:t> and experience severe forms of the disease with more adverse events compared to areas with endemic disease</a:t>
            </a:r>
            <a:endParaRPr sz="2400" i="1" dirty="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98af0f1e41_4_71"/>
          <p:cNvSpPr txBox="1"/>
          <p:nvPr/>
        </p:nvSpPr>
        <p:spPr>
          <a:xfrm>
            <a:off x="1710150" y="1653388"/>
            <a:ext cx="9184500" cy="1305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Name five health consequences of climate change that your country or region is exposed to</a:t>
            </a:r>
            <a:endParaRPr sz="3200" b="0" i="0" u="none" strike="noStrike" cap="none">
              <a:solidFill>
                <a:srgbClr val="000000"/>
              </a:solidFill>
              <a:latin typeface="Arial"/>
              <a:ea typeface="Arial"/>
              <a:cs typeface="Arial"/>
              <a:sym typeface="Arial"/>
            </a:endParaRPr>
          </a:p>
        </p:txBody>
      </p:sp>
      <p:sp>
        <p:nvSpPr>
          <p:cNvPr id="290" name="Google Shape;290;g98af0f1e41_4_71"/>
          <p:cNvSpPr txBox="1"/>
          <p:nvPr/>
        </p:nvSpPr>
        <p:spPr>
          <a:xfrm>
            <a:off x="-18789" y="548680"/>
            <a:ext cx="12192000" cy="8550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Final Challenge</a:t>
            </a:r>
            <a:endParaRPr sz="3600" b="1" i="0" u="none" strike="noStrike" cap="none">
              <a:solidFill>
                <a:schemeClr val="dk1"/>
              </a:solidFill>
              <a:latin typeface="Arial"/>
              <a:ea typeface="Arial"/>
              <a:cs typeface="Arial"/>
              <a:sym typeface="Arial"/>
            </a:endParaRPr>
          </a:p>
        </p:txBody>
      </p:sp>
      <p:pic>
        <p:nvPicPr>
          <p:cNvPr id="291" name="Google Shape;291;g98af0f1e41_4_71"/>
          <p:cNvPicPr preferRelativeResize="0"/>
          <p:nvPr/>
        </p:nvPicPr>
        <p:blipFill rotWithShape="1">
          <a:blip r:embed="rId3">
            <a:alphaModFix/>
          </a:blip>
          <a:srcRect/>
          <a:stretch/>
        </p:blipFill>
        <p:spPr>
          <a:xfrm>
            <a:off x="3179677" y="3208694"/>
            <a:ext cx="5832648" cy="2483432"/>
          </a:xfrm>
          <a:prstGeom prst="rect">
            <a:avLst/>
          </a:prstGeom>
          <a:noFill/>
          <a:ln>
            <a:noFill/>
          </a:ln>
        </p:spPr>
      </p:pic>
      <p:sp>
        <p:nvSpPr>
          <p:cNvPr id="292" name="Google Shape;292;g98af0f1e41_4_71"/>
          <p:cNvSpPr txBox="1"/>
          <p:nvPr/>
        </p:nvSpPr>
        <p:spPr>
          <a:xfrm>
            <a:off x="2845002" y="5985050"/>
            <a:ext cx="5832648" cy="708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a:solidFill>
                  <a:schemeClr val="dk1"/>
                </a:solidFill>
                <a:latin typeface="Arial"/>
                <a:ea typeface="Arial"/>
                <a:cs typeface="Arial"/>
                <a:sym typeface="Arial"/>
              </a:rPr>
              <a:t>1 point per health consequence identified!</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98af0f1e41_4_85"/>
          <p:cNvSpPr txBox="1">
            <a:spLocks noGrp="1"/>
          </p:cNvSpPr>
          <p:nvPr>
            <p:ph type="title"/>
          </p:nvPr>
        </p:nvSpPr>
        <p:spPr>
          <a:xfrm>
            <a:off x="643950" y="589725"/>
            <a:ext cx="11256300" cy="1549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Let’s hear from each team! </a:t>
            </a:r>
            <a:br>
              <a:rPr lang="en-US" sz="3600" b="1" i="0" u="none" strike="noStrike" cap="none">
                <a:solidFill>
                  <a:schemeClr val="dk1"/>
                </a:solidFill>
                <a:latin typeface="Arial"/>
                <a:ea typeface="Arial"/>
                <a:cs typeface="Arial"/>
                <a:sym typeface="Arial"/>
              </a:rPr>
            </a:br>
            <a:r>
              <a:rPr lang="en-US" sz="3600" b="1" i="0" u="none" strike="noStrike" cap="none">
                <a:solidFill>
                  <a:schemeClr val="dk1"/>
                </a:solidFill>
                <a:latin typeface="Arial"/>
                <a:ea typeface="Arial"/>
                <a:cs typeface="Arial"/>
                <a:sym typeface="Arial"/>
              </a:rPr>
              <a:t>One point for every health consequence identified</a:t>
            </a:r>
            <a:br>
              <a:rPr lang="en-US" sz="3600" b="1" i="0" u="none" strike="noStrike" cap="none">
                <a:solidFill>
                  <a:schemeClr val="dk1"/>
                </a:solidFill>
                <a:latin typeface="Arial"/>
                <a:ea typeface="Arial"/>
                <a:cs typeface="Arial"/>
                <a:sym typeface="Arial"/>
              </a:rPr>
            </a:br>
            <a:br>
              <a:rPr lang="en-US" sz="3600" b="1"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  </a:t>
            </a:r>
            <a:br>
              <a:rPr lang="en-US" sz="3600" b="0" i="0" u="none" strike="noStrike" cap="none">
                <a:solidFill>
                  <a:schemeClr val="dk1"/>
                </a:solidFill>
                <a:latin typeface="Arial"/>
                <a:ea typeface="Arial"/>
                <a:cs typeface="Arial"/>
                <a:sym typeface="Arial"/>
              </a:rPr>
            </a:br>
            <a:endParaRPr sz="3600" b="0" i="0" u="none" strike="noStrike" cap="none">
              <a:solidFill>
                <a:schemeClr val="dk1"/>
              </a:solidFill>
              <a:latin typeface="Arial"/>
              <a:ea typeface="Arial"/>
              <a:cs typeface="Arial"/>
              <a:sym typeface="Arial"/>
            </a:endParaRPr>
          </a:p>
        </p:txBody>
      </p:sp>
      <p:pic>
        <p:nvPicPr>
          <p:cNvPr id="298" name="Google Shape;298;g98af0f1e41_4_85" descr="heatwaves"/>
          <p:cNvPicPr preferRelativeResize="0"/>
          <p:nvPr/>
        </p:nvPicPr>
        <p:blipFill rotWithShape="1">
          <a:blip r:embed="rId3">
            <a:alphaModFix/>
          </a:blip>
          <a:srcRect/>
          <a:stretch/>
        </p:blipFill>
        <p:spPr>
          <a:xfrm>
            <a:off x="1775520" y="4738689"/>
            <a:ext cx="1439168" cy="1195387"/>
          </a:xfrm>
          <a:prstGeom prst="rect">
            <a:avLst/>
          </a:prstGeom>
          <a:noFill/>
          <a:ln>
            <a:noFill/>
          </a:ln>
        </p:spPr>
      </p:pic>
      <p:pic>
        <p:nvPicPr>
          <p:cNvPr id="299" name="Google Shape;299;g98af0f1e41_4_85" descr="floods"/>
          <p:cNvPicPr preferRelativeResize="0"/>
          <p:nvPr/>
        </p:nvPicPr>
        <p:blipFill rotWithShape="1">
          <a:blip r:embed="rId4">
            <a:alphaModFix/>
          </a:blip>
          <a:srcRect/>
          <a:stretch/>
        </p:blipFill>
        <p:spPr>
          <a:xfrm>
            <a:off x="7897813" y="5286376"/>
            <a:ext cx="1276350" cy="1243013"/>
          </a:xfrm>
          <a:prstGeom prst="rect">
            <a:avLst/>
          </a:prstGeom>
          <a:noFill/>
          <a:ln>
            <a:noFill/>
          </a:ln>
        </p:spPr>
      </p:pic>
      <p:pic>
        <p:nvPicPr>
          <p:cNvPr id="300" name="Google Shape;300;g98af0f1e41_4_85" descr="sealevelrise"/>
          <p:cNvPicPr preferRelativeResize="0"/>
          <p:nvPr/>
        </p:nvPicPr>
        <p:blipFill rotWithShape="1">
          <a:blip r:embed="rId5">
            <a:alphaModFix/>
          </a:blip>
          <a:srcRect/>
          <a:stretch/>
        </p:blipFill>
        <p:spPr>
          <a:xfrm>
            <a:off x="8631238" y="3645024"/>
            <a:ext cx="1655762" cy="1174750"/>
          </a:xfrm>
          <a:prstGeom prst="rect">
            <a:avLst/>
          </a:prstGeom>
          <a:noFill/>
          <a:ln>
            <a:noFill/>
          </a:ln>
        </p:spPr>
      </p:pic>
      <p:pic>
        <p:nvPicPr>
          <p:cNvPr id="301" name="Google Shape;301;g98af0f1e41_4_85" descr="hurricane"/>
          <p:cNvPicPr preferRelativeResize="0"/>
          <p:nvPr/>
        </p:nvPicPr>
        <p:blipFill rotWithShape="1">
          <a:blip r:embed="rId6">
            <a:alphaModFix/>
          </a:blip>
          <a:srcRect/>
          <a:stretch/>
        </p:blipFill>
        <p:spPr>
          <a:xfrm>
            <a:off x="3432176" y="4122739"/>
            <a:ext cx="1146175" cy="1233487"/>
          </a:xfrm>
          <a:prstGeom prst="rect">
            <a:avLst/>
          </a:prstGeom>
          <a:noFill/>
          <a:ln>
            <a:noFill/>
          </a:ln>
        </p:spPr>
      </p:pic>
      <p:pic>
        <p:nvPicPr>
          <p:cNvPr id="302" name="Google Shape;302;g98af0f1e41_4_85" descr="drought"/>
          <p:cNvPicPr preferRelativeResize="0"/>
          <p:nvPr/>
        </p:nvPicPr>
        <p:blipFill rotWithShape="1">
          <a:blip r:embed="rId7">
            <a:alphaModFix/>
          </a:blip>
          <a:srcRect/>
          <a:stretch/>
        </p:blipFill>
        <p:spPr>
          <a:xfrm>
            <a:off x="4937126" y="4995864"/>
            <a:ext cx="1585913" cy="1233487"/>
          </a:xfrm>
          <a:prstGeom prst="rect">
            <a:avLst/>
          </a:prstGeom>
          <a:noFill/>
          <a:ln>
            <a:noFill/>
          </a:ln>
        </p:spPr>
      </p:pic>
      <p:pic>
        <p:nvPicPr>
          <p:cNvPr id="303" name="Google Shape;303;g98af0f1e41_4_85" descr="culexmug"/>
          <p:cNvPicPr preferRelativeResize="0"/>
          <p:nvPr/>
        </p:nvPicPr>
        <p:blipFill rotWithShape="1">
          <a:blip r:embed="rId8">
            <a:alphaModFix/>
          </a:blip>
          <a:srcRect/>
          <a:stretch/>
        </p:blipFill>
        <p:spPr>
          <a:xfrm>
            <a:off x="6743700" y="4132263"/>
            <a:ext cx="1404938" cy="1041400"/>
          </a:xfrm>
          <a:prstGeom prst="rect">
            <a:avLst/>
          </a:prstGeom>
          <a:noFill/>
          <a:ln>
            <a:noFill/>
          </a:ln>
        </p:spPr>
      </p:pic>
      <p:sp>
        <p:nvSpPr>
          <p:cNvPr id="304" name="Google Shape;304;g98af0f1e41_4_85"/>
          <p:cNvSpPr/>
          <p:nvPr/>
        </p:nvSpPr>
        <p:spPr>
          <a:xfrm>
            <a:off x="343726" y="2291275"/>
            <a:ext cx="11256300" cy="954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Impacts listed that the facilitator finds questionable or do not have a logical justification will be tabled for further research (no points). </a:t>
            </a:r>
            <a:endParaRPr sz="2800" b="0" i="0" u="none" strike="noStrike" cap="none">
              <a:solidFill>
                <a:schemeClr val="dk1"/>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 calcmode="lin" valueType="num">
                                      <p:cBhvr additive="base">
                                        <p:cTn id="7" dur="500"/>
                                        <p:tgtEl>
                                          <p:spTgt spid="298"/>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01"/>
                                        </p:tgtEl>
                                        <p:attrNameLst>
                                          <p:attrName>style.visibility</p:attrName>
                                        </p:attrNameLst>
                                      </p:cBhvr>
                                      <p:to>
                                        <p:strVal val="visible"/>
                                      </p:to>
                                    </p:set>
                                    <p:anim calcmode="lin" valueType="num">
                                      <p:cBhvr additive="base">
                                        <p:cTn id="12" dur="500"/>
                                        <p:tgtEl>
                                          <p:spTgt spid="301"/>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2"/>
                                        </p:tgtEl>
                                        <p:attrNameLst>
                                          <p:attrName>style.visibility</p:attrName>
                                        </p:attrNameLst>
                                      </p:cBhvr>
                                      <p:to>
                                        <p:strVal val="visible"/>
                                      </p:to>
                                    </p:set>
                                    <p:animEffect transition="in" filter="fade">
                                      <p:cBhvr>
                                        <p:cTn id="17" dur="1000"/>
                                        <p:tgtEl>
                                          <p:spTgt spid="30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303"/>
                                        </p:tgtEl>
                                        <p:attrNameLst>
                                          <p:attrName>style.visibility</p:attrName>
                                        </p:attrNameLst>
                                      </p:cBhvr>
                                      <p:to>
                                        <p:strVal val="visible"/>
                                      </p:to>
                                    </p:set>
                                    <p:anim calcmode="lin" valueType="num">
                                      <p:cBhvr additive="base">
                                        <p:cTn id="22" dur="500"/>
                                        <p:tgtEl>
                                          <p:spTgt spid="30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00"/>
                                        </p:tgtEl>
                                        <p:attrNameLst>
                                          <p:attrName>style.visibility</p:attrName>
                                        </p:attrNameLst>
                                      </p:cBhvr>
                                      <p:to>
                                        <p:strVal val="visible"/>
                                      </p:to>
                                    </p:set>
                                    <p:anim calcmode="lin" valueType="num">
                                      <p:cBhvr additive="base">
                                        <p:cTn id="27" dur="500"/>
                                        <p:tgtEl>
                                          <p:spTgt spid="300"/>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99"/>
                                        </p:tgtEl>
                                        <p:attrNameLst>
                                          <p:attrName>style.visibility</p:attrName>
                                        </p:attrNameLst>
                                      </p:cBhvr>
                                      <p:to>
                                        <p:strVal val="visible"/>
                                      </p:to>
                                    </p:set>
                                    <p:anim calcmode="lin" valueType="num">
                                      <p:cBhvr additive="base">
                                        <p:cTn id="32" dur="500"/>
                                        <p:tgtEl>
                                          <p:spTgt spid="29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9"/>
          <p:cNvSpPr txBox="1"/>
          <p:nvPr/>
        </p:nvSpPr>
        <p:spPr>
          <a:xfrm>
            <a:off x="1631504" y="2996952"/>
            <a:ext cx="8621713"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Arial"/>
                <a:ea typeface="Arial"/>
                <a:cs typeface="Arial"/>
                <a:sym typeface="Arial"/>
              </a:rPr>
              <a:t>Let’s tally the points…</a:t>
            </a:r>
            <a:endParaRPr sz="1400" b="0" i="0" u="none" strike="noStrike" cap="none">
              <a:solidFill>
                <a:srgbClr val="000000"/>
              </a:solidFill>
              <a:latin typeface="Arial"/>
              <a:ea typeface="Arial"/>
              <a:cs typeface="Arial"/>
              <a:sym typeface="Arial"/>
            </a:endParaRPr>
          </a:p>
        </p:txBody>
      </p:sp>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p:nvPr/>
        </p:nvSpPr>
        <p:spPr>
          <a:xfrm>
            <a:off x="1766355" y="2646218"/>
            <a:ext cx="7497998" cy="2582984"/>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0" i="0" u="none" strike="noStrike" cap="none">
                <a:solidFill>
                  <a:schemeClr val="dk1"/>
                </a:solidFill>
                <a:latin typeface="Arial"/>
                <a:ea typeface="Arial"/>
                <a:cs typeface="Arial"/>
                <a:sym typeface="Arial"/>
              </a:rPr>
              <a:t>We hope all teams had fun learning</a:t>
            </a:r>
            <a:endParaRPr/>
          </a:p>
        </p:txBody>
      </p:sp>
      <p:pic>
        <p:nvPicPr>
          <p:cNvPr id="315" name="Google Shape;315;p50" descr="C:\Users\desireeda\AppData\Local\Microsoft\Windows\Temporary Internet Files\Content.IE5\BLWAS2RZ\MC900442040[1].png"/>
          <p:cNvPicPr preferRelativeResize="0"/>
          <p:nvPr/>
        </p:nvPicPr>
        <p:blipFill rotWithShape="1">
          <a:blip r:embed="rId3">
            <a:alphaModFix/>
          </a:blip>
          <a:srcRect/>
          <a:stretch/>
        </p:blipFill>
        <p:spPr>
          <a:xfrm rot="900000">
            <a:off x="9169453" y="1868766"/>
            <a:ext cx="2310612" cy="3465918"/>
          </a:xfrm>
          <a:prstGeom prst="rect">
            <a:avLst/>
          </a:prstGeom>
          <a:noFill/>
          <a:ln>
            <a:noFill/>
          </a:ln>
        </p:spPr>
      </p:pic>
      <p:sp>
        <p:nvSpPr>
          <p:cNvPr id="316" name="Google Shape;316;p50"/>
          <p:cNvSpPr txBox="1"/>
          <p:nvPr/>
        </p:nvSpPr>
        <p:spPr>
          <a:xfrm>
            <a:off x="3143672" y="545649"/>
            <a:ext cx="5322701"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chemeClr val="dk1"/>
                </a:solidFill>
                <a:latin typeface="Arial"/>
                <a:ea typeface="Arial"/>
                <a:cs typeface="Arial"/>
                <a:sym typeface="Arial"/>
              </a:rPr>
              <a:t>Congratulations!!</a:t>
            </a:r>
            <a:endParaRPr sz="4400" b="1" i="0" u="none" strike="noStrike" cap="none">
              <a:solidFill>
                <a:schemeClr val="dk1"/>
              </a:solidFill>
              <a:latin typeface="Arial"/>
              <a:ea typeface="Arial"/>
              <a:cs typeface="Arial"/>
              <a:sym typeface="Arial"/>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pic>
        <p:nvPicPr>
          <p:cNvPr id="41" name="Google Shape;41;p4" descr="C:\Users\desireeda\AppData\Local\Microsoft\Windows\Temporary Internet Files\Content.IE5\H0NII2SU\MP900431155[1].jpg"/>
          <p:cNvPicPr preferRelativeResize="0"/>
          <p:nvPr/>
        </p:nvPicPr>
        <p:blipFill rotWithShape="1">
          <a:blip r:embed="rId3">
            <a:alphaModFix/>
          </a:blip>
          <a:srcRect/>
          <a:stretch/>
        </p:blipFill>
        <p:spPr>
          <a:xfrm>
            <a:off x="-19266" y="-243409"/>
            <a:ext cx="12740002" cy="8490017"/>
          </a:xfrm>
          <a:prstGeom prst="rect">
            <a:avLst/>
          </a:prstGeom>
          <a:noFill/>
          <a:ln>
            <a:noFill/>
          </a:ln>
        </p:spPr>
      </p:pic>
      <p:sp>
        <p:nvSpPr>
          <p:cNvPr id="42" name="Google Shape;42;p4"/>
          <p:cNvSpPr txBox="1"/>
          <p:nvPr/>
        </p:nvSpPr>
        <p:spPr>
          <a:xfrm>
            <a:off x="-19266" y="620688"/>
            <a:ext cx="12740002" cy="85496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Now we need a score keeper…</a:t>
            </a:r>
            <a:endParaRPr sz="4000" b="1"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5"/>
          <p:cNvSpPr txBox="1"/>
          <p:nvPr/>
        </p:nvSpPr>
        <p:spPr>
          <a:xfrm>
            <a:off x="0" y="26420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Rules</a:t>
            </a:r>
            <a:endParaRPr sz="3600" b="1" i="0" u="none" strike="noStrike" cap="none">
              <a:solidFill>
                <a:schemeClr val="dk1"/>
              </a:solidFill>
              <a:latin typeface="Arial"/>
              <a:ea typeface="Arial"/>
              <a:cs typeface="Arial"/>
              <a:sym typeface="Arial"/>
            </a:endParaRPr>
          </a:p>
        </p:txBody>
      </p:sp>
      <p:sp>
        <p:nvSpPr>
          <p:cNvPr id="49" name="Google Shape;49;p5"/>
          <p:cNvSpPr txBox="1"/>
          <p:nvPr/>
        </p:nvSpPr>
        <p:spPr>
          <a:xfrm>
            <a:off x="911425" y="1272575"/>
            <a:ext cx="10599300" cy="3870600"/>
          </a:xfrm>
          <a:prstGeom prst="rect">
            <a:avLst/>
          </a:prstGeom>
          <a:solidFill>
            <a:srgbClr val="FFFFFF"/>
          </a:solidFill>
          <a:ln>
            <a:noFill/>
          </a:ln>
        </p:spPr>
        <p:txBody>
          <a:bodyPr spcFirstLastPara="1" wrap="square" lIns="91425" tIns="45700" rIns="91425" bIns="45700" anchor="t" anchorCtr="0">
            <a:noAutofit/>
          </a:bodyPr>
          <a:lstStyle/>
          <a:p>
            <a:pPr marL="342900" marR="0" lvl="0" indent="-336550" algn="l" rtl="0">
              <a:lnSpc>
                <a:spcPct val="117499"/>
              </a:lnSpc>
              <a:spcBef>
                <a:spcPts val="0"/>
              </a:spcBef>
              <a:spcAft>
                <a:spcPts val="0"/>
              </a:spcAft>
              <a:buSzPts val="3100"/>
              <a:buFont typeface="Noto Sans Symbols"/>
              <a:buChar char="✔"/>
            </a:pPr>
            <a:r>
              <a:rPr lang="en-US" sz="3100"/>
              <a:t>Create </a:t>
            </a:r>
            <a:r>
              <a:rPr lang="en-US" sz="3100">
                <a:solidFill>
                  <a:srgbClr val="FF0000"/>
                </a:solidFill>
              </a:rPr>
              <a:t>teams of 2 or 3 </a:t>
            </a:r>
            <a:r>
              <a:rPr lang="en-US" sz="3100"/>
              <a:t>in the group</a:t>
            </a:r>
            <a:endParaRPr sz="950">
              <a:highlight>
                <a:srgbClr val="FFFFFF"/>
              </a:highlight>
              <a:latin typeface="Roboto"/>
              <a:ea typeface="Roboto"/>
              <a:cs typeface="Roboto"/>
              <a:sym typeface="Roboto"/>
            </a:endParaRPr>
          </a:p>
          <a:p>
            <a:pPr marL="342900" marR="0" lvl="0" indent="-336550" algn="l" rtl="0">
              <a:lnSpc>
                <a:spcPct val="117499"/>
              </a:lnSpc>
              <a:spcBef>
                <a:spcPts val="0"/>
              </a:spcBef>
              <a:spcAft>
                <a:spcPts val="0"/>
              </a:spcAft>
              <a:buSzPts val="3100"/>
              <a:buFont typeface="Noto Sans Symbols"/>
              <a:buChar char="✔"/>
            </a:pPr>
            <a:r>
              <a:rPr lang="en-US" sz="3100"/>
              <a:t>First show all slides with </a:t>
            </a:r>
            <a:r>
              <a:rPr lang="en-US" sz="3100">
                <a:solidFill>
                  <a:srgbClr val="FF0000"/>
                </a:solidFill>
              </a:rPr>
              <a:t>questions only</a:t>
            </a:r>
            <a:r>
              <a:rPr lang="en-US" sz="3100"/>
              <a:t>.</a:t>
            </a:r>
            <a:endParaRPr sz="3100"/>
          </a:p>
          <a:p>
            <a:pPr marL="342900" marR="0" lvl="0" indent="-336550" algn="l" rtl="0">
              <a:lnSpc>
                <a:spcPct val="117499"/>
              </a:lnSpc>
              <a:spcBef>
                <a:spcPts val="0"/>
              </a:spcBef>
              <a:spcAft>
                <a:spcPts val="0"/>
              </a:spcAft>
              <a:buSzPts val="3100"/>
              <a:buFont typeface="Noto Sans Symbols"/>
              <a:buChar char="✔"/>
            </a:pPr>
            <a:r>
              <a:rPr lang="en-US" sz="3100"/>
              <a:t>Teams have </a:t>
            </a:r>
            <a:r>
              <a:rPr lang="en-US" sz="3100">
                <a:solidFill>
                  <a:srgbClr val="FF0000"/>
                </a:solidFill>
              </a:rPr>
              <a:t>1 min max</a:t>
            </a:r>
            <a:r>
              <a:rPr lang="en-US" sz="3100"/>
              <a:t> to answer each question.</a:t>
            </a:r>
            <a:endParaRPr sz="950">
              <a:highlight>
                <a:srgbClr val="FFFFFF"/>
              </a:highlight>
              <a:latin typeface="Roboto"/>
              <a:ea typeface="Roboto"/>
              <a:cs typeface="Roboto"/>
              <a:sym typeface="Roboto"/>
            </a:endParaRPr>
          </a:p>
          <a:p>
            <a:pPr marL="342900" marR="0" lvl="0" indent="-336550" algn="l" rtl="0">
              <a:lnSpc>
                <a:spcPct val="117499"/>
              </a:lnSpc>
              <a:spcBef>
                <a:spcPts val="0"/>
              </a:spcBef>
              <a:spcAft>
                <a:spcPts val="0"/>
              </a:spcAft>
              <a:buSzPts val="3100"/>
              <a:buFont typeface="Noto Sans Symbols"/>
              <a:buChar char="✔"/>
            </a:pPr>
            <a:r>
              <a:rPr lang="en-US" sz="3100"/>
              <a:t>Answers are kept </a:t>
            </a:r>
            <a:r>
              <a:rPr lang="en-US" sz="3100">
                <a:solidFill>
                  <a:srgbClr val="FF0000"/>
                </a:solidFill>
              </a:rPr>
              <a:t>secret </a:t>
            </a:r>
            <a:r>
              <a:rPr lang="en-US" sz="3100"/>
              <a:t>by each group</a:t>
            </a:r>
            <a:endParaRPr sz="3100"/>
          </a:p>
          <a:p>
            <a:pPr marL="342900" marR="0" lvl="0" indent="-336550" algn="l" rtl="0">
              <a:lnSpc>
                <a:spcPct val="117499"/>
              </a:lnSpc>
              <a:spcBef>
                <a:spcPts val="0"/>
              </a:spcBef>
              <a:spcAft>
                <a:spcPts val="0"/>
              </a:spcAft>
              <a:buSzPts val="3100"/>
              <a:buFont typeface="Noto Sans Symbols"/>
              <a:buChar char="✔"/>
            </a:pPr>
            <a:r>
              <a:rPr lang="en-US" sz="3100"/>
              <a:t>After the final question,  ask each group to </a:t>
            </a:r>
            <a:r>
              <a:rPr lang="en-US" sz="3100">
                <a:solidFill>
                  <a:srgbClr val="FF0000"/>
                </a:solidFill>
              </a:rPr>
              <a:t>pass their answers to another group</a:t>
            </a:r>
            <a:r>
              <a:rPr lang="en-US" sz="3100"/>
              <a:t> (to avoid cheating)</a:t>
            </a:r>
            <a:endParaRPr sz="950">
              <a:solidFill>
                <a:srgbClr val="3C4043"/>
              </a:solidFill>
              <a:highlight>
                <a:srgbClr val="FFFFFF"/>
              </a:highlight>
              <a:latin typeface="Roboto"/>
              <a:ea typeface="Roboto"/>
              <a:cs typeface="Roboto"/>
              <a:sym typeface="Roboto"/>
            </a:endParaRPr>
          </a:p>
          <a:p>
            <a:pPr marL="342900" marR="0" lvl="0" indent="-336550" algn="l" rtl="0">
              <a:lnSpc>
                <a:spcPct val="117499"/>
              </a:lnSpc>
              <a:spcBef>
                <a:spcPts val="0"/>
              </a:spcBef>
              <a:spcAft>
                <a:spcPts val="0"/>
              </a:spcAft>
              <a:buSzPts val="3100"/>
              <a:buFont typeface="Noto Sans Symbols"/>
              <a:buChar char="✔"/>
            </a:pPr>
            <a:r>
              <a:rPr lang="en-US" sz="3100"/>
              <a:t>Then show </a:t>
            </a:r>
            <a:r>
              <a:rPr lang="en-US" sz="3100">
                <a:solidFill>
                  <a:srgbClr val="FF0000"/>
                </a:solidFill>
              </a:rPr>
              <a:t>all slides with answers</a:t>
            </a:r>
            <a:r>
              <a:rPr lang="en-US" sz="3100"/>
              <a:t> and have each group correct and tally points of the neighboring group.</a:t>
            </a:r>
            <a:endParaRPr sz="950">
              <a:solidFill>
                <a:srgbClr val="3C4043"/>
              </a:solidFill>
              <a:highlight>
                <a:srgbClr val="FFFFFF"/>
              </a:highlight>
              <a:latin typeface="Roboto"/>
              <a:ea typeface="Roboto"/>
              <a:cs typeface="Roboto"/>
              <a:sym typeface="Roboto"/>
            </a:endParaRPr>
          </a:p>
          <a:p>
            <a:pPr marL="342900" marR="0" lvl="0" indent="-336550" algn="l" rtl="0">
              <a:lnSpc>
                <a:spcPct val="117499"/>
              </a:lnSpc>
              <a:spcBef>
                <a:spcPts val="0"/>
              </a:spcBef>
              <a:spcAft>
                <a:spcPts val="0"/>
              </a:spcAft>
              <a:buSzPts val="3100"/>
              <a:buFont typeface="Noto Sans Symbols"/>
              <a:buChar char="✔"/>
            </a:pPr>
            <a:r>
              <a:rPr lang="en-US" sz="3100"/>
              <a:t>Declare a </a:t>
            </a:r>
            <a:r>
              <a:rPr lang="en-US" sz="3100">
                <a:solidFill>
                  <a:srgbClr val="FF0000"/>
                </a:solidFill>
              </a:rPr>
              <a:t>winner</a:t>
            </a:r>
            <a:r>
              <a:rPr lang="en-US" sz="3100"/>
              <a:t>.</a:t>
            </a:r>
            <a:endParaRPr sz="3100">
              <a:solidFill>
                <a:srgbClr val="FF0000"/>
              </a:solidFill>
            </a:endParaRPr>
          </a:p>
          <a:p>
            <a:pPr marL="457200" marR="0" lvl="0" indent="0" algn="l" rtl="0">
              <a:lnSpc>
                <a:spcPct val="117499"/>
              </a:lnSpc>
              <a:spcBef>
                <a:spcPts val="640"/>
              </a:spcBef>
              <a:spcAft>
                <a:spcPts val="0"/>
              </a:spcAft>
              <a:buNone/>
            </a:pPr>
            <a:endParaRPr sz="13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6"/>
          <p:cNvSpPr/>
          <p:nvPr/>
        </p:nvSpPr>
        <p:spPr>
          <a:xfrm>
            <a:off x="2999656" y="2613392"/>
            <a:ext cx="6192688"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0000"/>
              </a:buClr>
              <a:buSzPts val="10000"/>
              <a:buFont typeface="Arial"/>
              <a:buNone/>
            </a:pPr>
            <a:r>
              <a:rPr lang="en-US" sz="6000" b="0" i="0" u="none" strike="noStrike" cap="none">
                <a:solidFill>
                  <a:schemeClr val="dk1"/>
                </a:solidFill>
                <a:latin typeface="Arial"/>
                <a:ea typeface="Arial"/>
                <a:cs typeface="Arial"/>
                <a:sym typeface="Arial"/>
              </a:rPr>
              <a:t>Let’s play!</a:t>
            </a:r>
            <a:endParaRPr sz="6000" b="0" i="0" u="none" strike="noStrike" cap="none">
              <a:solidFill>
                <a:schemeClr val="dk1"/>
              </a:solidFill>
              <a:latin typeface="Arial"/>
              <a:ea typeface="Arial"/>
              <a:cs typeface="Arial"/>
              <a:sym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7"/>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1 – True or False?</a:t>
            </a:r>
            <a:endParaRPr sz="1400" b="0" i="0" u="none" strike="noStrike" cap="none">
              <a:solidFill>
                <a:srgbClr val="000000"/>
              </a:solidFill>
              <a:latin typeface="Arial"/>
              <a:ea typeface="Arial"/>
              <a:cs typeface="Arial"/>
              <a:sym typeface="Arial"/>
            </a:endParaRPr>
          </a:p>
        </p:txBody>
      </p:sp>
      <p:sp>
        <p:nvSpPr>
          <p:cNvPr id="61" name="Google Shape;61;p7"/>
          <p:cNvSpPr txBox="1"/>
          <p:nvPr/>
        </p:nvSpPr>
        <p:spPr>
          <a:xfrm>
            <a:off x="4949624" y="1700808"/>
            <a:ext cx="6192688" cy="15841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Human contribution to changes in climate already witnessed is uncertain…</a:t>
            </a:r>
            <a:endParaRPr sz="2800" b="0" i="0" u="none" strike="noStrike" cap="none" dirty="0">
              <a:solidFill>
                <a:schemeClr val="dk1"/>
              </a:solidFill>
              <a:latin typeface="Arial"/>
              <a:ea typeface="Arial"/>
              <a:cs typeface="Arial"/>
              <a:sym typeface="Arial"/>
            </a:endParaRPr>
          </a:p>
        </p:txBody>
      </p:sp>
      <p:pic>
        <p:nvPicPr>
          <p:cNvPr id="62" name="Google Shape;62;p7"/>
          <p:cNvPicPr preferRelativeResize="0"/>
          <p:nvPr/>
        </p:nvPicPr>
        <p:blipFill rotWithShape="1">
          <a:blip r:embed="rId3">
            <a:alphaModFix/>
          </a:blip>
          <a:srcRect/>
          <a:stretch/>
        </p:blipFill>
        <p:spPr>
          <a:xfrm>
            <a:off x="839416" y="1700808"/>
            <a:ext cx="3556000" cy="2667000"/>
          </a:xfrm>
          <a:prstGeom prst="rect">
            <a:avLst/>
          </a:prstGeom>
          <a:noFill/>
          <a:ln>
            <a:noFill/>
          </a:ln>
        </p:spPr>
      </p:pic>
      <p:pic>
        <p:nvPicPr>
          <p:cNvPr id="63" name="Google Shape;63;p7"/>
          <p:cNvPicPr preferRelativeResize="0"/>
          <p:nvPr/>
        </p:nvPicPr>
        <p:blipFill rotWithShape="1">
          <a:blip r:embed="rId4">
            <a:alphaModFix/>
          </a:blip>
          <a:srcRect/>
          <a:stretch/>
        </p:blipFill>
        <p:spPr>
          <a:xfrm>
            <a:off x="6118364" y="4269464"/>
            <a:ext cx="2569925" cy="2193122"/>
          </a:xfrm>
          <a:prstGeom prst="rect">
            <a:avLst/>
          </a:prstGeom>
          <a:noFill/>
          <a:ln>
            <a:noFill/>
          </a:ln>
        </p:spPr>
      </p:pic>
      <p:sp>
        <p:nvSpPr>
          <p:cNvPr id="64" name="Google Shape;64;p7"/>
          <p:cNvSpPr txBox="1"/>
          <p:nvPr/>
        </p:nvSpPr>
        <p:spPr>
          <a:xfrm>
            <a:off x="1066450" y="4878275"/>
            <a:ext cx="2291100" cy="1584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a:solidFill>
                  <a:schemeClr val="dk1"/>
                </a:solidFill>
                <a:latin typeface="Arial"/>
                <a:ea typeface="Arial"/>
                <a:cs typeface="Arial"/>
                <a:sym typeface="Arial"/>
              </a:rPr>
              <a:t>Question worth 2 points</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8"/>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1 – True or False?</a:t>
            </a:r>
            <a:endParaRPr sz="1400" b="0" i="0" u="none" strike="noStrike" cap="none">
              <a:solidFill>
                <a:srgbClr val="000000"/>
              </a:solidFill>
              <a:latin typeface="Arial"/>
              <a:ea typeface="Arial"/>
              <a:cs typeface="Arial"/>
              <a:sym typeface="Arial"/>
            </a:endParaRPr>
          </a:p>
        </p:txBody>
      </p:sp>
      <p:pic>
        <p:nvPicPr>
          <p:cNvPr id="71" name="Google Shape;71;p8"/>
          <p:cNvPicPr preferRelativeResize="0"/>
          <p:nvPr/>
        </p:nvPicPr>
        <p:blipFill rotWithShape="1">
          <a:blip r:embed="rId3">
            <a:alphaModFix/>
          </a:blip>
          <a:srcRect t="51238"/>
          <a:stretch/>
        </p:blipFill>
        <p:spPr>
          <a:xfrm>
            <a:off x="839416" y="2033137"/>
            <a:ext cx="3556000" cy="1300453"/>
          </a:xfrm>
          <a:prstGeom prst="rect">
            <a:avLst/>
          </a:prstGeom>
          <a:noFill/>
          <a:ln>
            <a:noFill/>
          </a:ln>
        </p:spPr>
      </p:pic>
      <p:sp>
        <p:nvSpPr>
          <p:cNvPr id="72" name="Google Shape;72;p8"/>
          <p:cNvSpPr txBox="1"/>
          <p:nvPr/>
        </p:nvSpPr>
        <p:spPr>
          <a:xfrm>
            <a:off x="513933" y="3863513"/>
            <a:ext cx="11493407" cy="2523083"/>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37857"/>
              </a:lnSpc>
              <a:spcBef>
                <a:spcPts val="0"/>
              </a:spcBef>
              <a:spcAft>
                <a:spcPts val="0"/>
              </a:spcAft>
              <a:buClr>
                <a:schemeClr val="dk1"/>
              </a:buClr>
              <a:buSzPts val="2800"/>
              <a:buFont typeface="Arial"/>
              <a:buNone/>
            </a:pPr>
            <a:r>
              <a:rPr lang="en-US" sz="2400" b="0" i="1" u="none" strike="noStrike" cap="none" dirty="0">
                <a:solidFill>
                  <a:schemeClr val="dk1"/>
                </a:solidFill>
                <a:latin typeface="Arial"/>
                <a:ea typeface="Arial"/>
                <a:cs typeface="Arial"/>
                <a:sym typeface="Arial"/>
              </a:rPr>
              <a:t>The Intergovernmental Panel on Climate Change (IPCC) considers that “</a:t>
            </a:r>
            <a:r>
              <a:rPr lang="en-US" sz="2400" b="1" i="1" u="none" strike="noStrike" cap="none" dirty="0">
                <a:solidFill>
                  <a:schemeClr val="dk1"/>
                </a:solidFill>
                <a:latin typeface="Arial"/>
                <a:ea typeface="Arial"/>
                <a:cs typeface="Arial"/>
                <a:sym typeface="Arial"/>
              </a:rPr>
              <a:t>human influence on the climate is clear</a:t>
            </a:r>
            <a:r>
              <a:rPr lang="en-US" sz="2400" b="0" i="1" u="none" strike="noStrike" cap="none" dirty="0">
                <a:solidFill>
                  <a:schemeClr val="dk1"/>
                </a:solidFill>
                <a:latin typeface="Arial"/>
                <a:ea typeface="Arial"/>
                <a:cs typeface="Arial"/>
                <a:sym typeface="Arial"/>
              </a:rPr>
              <a:t>”.</a:t>
            </a:r>
          </a:p>
          <a:p>
            <a:pPr marL="0" marR="0" lvl="0" indent="0" algn="l" rtl="0">
              <a:lnSpc>
                <a:spcPct val="137857"/>
              </a:lnSpc>
              <a:spcBef>
                <a:spcPts val="0"/>
              </a:spcBef>
              <a:spcAft>
                <a:spcPts val="0"/>
              </a:spcAft>
              <a:buClr>
                <a:schemeClr val="dk1"/>
              </a:buClr>
              <a:buSzPts val="2800"/>
              <a:buFont typeface="Arial"/>
              <a:buNone/>
            </a:pPr>
            <a:r>
              <a:rPr lang="en-US" sz="2400" b="0" i="1" u="none" strike="noStrike" cap="none" dirty="0">
                <a:solidFill>
                  <a:schemeClr val="dk1"/>
                </a:solidFill>
                <a:latin typeface="Arial"/>
                <a:ea typeface="Arial"/>
                <a:cs typeface="Arial"/>
                <a:sym typeface="Arial"/>
              </a:rPr>
              <a:t>There is already evidence that global temperatures are increasing and the climate is changing as a result of human activity (greenhouse gas release and land use).</a:t>
            </a:r>
            <a:endParaRPr sz="2400" b="0" i="1" u="none" strike="noStrike" cap="none" dirty="0">
              <a:solidFill>
                <a:schemeClr val="dk1"/>
              </a:solidFill>
              <a:latin typeface="Arial"/>
              <a:ea typeface="Arial"/>
              <a:cs typeface="Arial"/>
              <a:sym typeface="Arial"/>
            </a:endParaRPr>
          </a:p>
        </p:txBody>
      </p:sp>
      <p:sp>
        <p:nvSpPr>
          <p:cNvPr id="6" name="Google Shape;61;p7">
            <a:extLst>
              <a:ext uri="{FF2B5EF4-FFF2-40B4-BE49-F238E27FC236}">
                <a16:creationId xmlns:a16="http://schemas.microsoft.com/office/drawing/2014/main" id="{FA232ECC-7932-4A5F-ABD4-02B4BEC2C7AF}"/>
              </a:ext>
            </a:extLst>
          </p:cNvPr>
          <p:cNvSpPr txBox="1"/>
          <p:nvPr/>
        </p:nvSpPr>
        <p:spPr>
          <a:xfrm>
            <a:off x="4949624" y="1700808"/>
            <a:ext cx="6192688" cy="15841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Clr>
                <a:schemeClr val="dk1"/>
              </a:buClr>
              <a:buSzPts val="3200"/>
              <a:buFont typeface="Arial"/>
              <a:buNone/>
            </a:pPr>
            <a:r>
              <a:rPr lang="en-US" sz="3200" b="0" i="0" u="none" strike="noStrike" cap="none" dirty="0">
                <a:solidFill>
                  <a:schemeClr val="dk1"/>
                </a:solidFill>
                <a:latin typeface="Arial"/>
                <a:ea typeface="Arial"/>
                <a:cs typeface="Arial"/>
                <a:sym typeface="Arial"/>
              </a:rPr>
              <a:t>Human contribution to changes in climate already witnessed is uncertain…</a:t>
            </a: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9"/>
          <p:cNvSpPr txBox="1"/>
          <p:nvPr/>
        </p:nvSpPr>
        <p:spPr>
          <a:xfrm>
            <a:off x="-18789" y="548680"/>
            <a:ext cx="12192000" cy="854968"/>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QUESTION 2 – True or False?</a:t>
            </a:r>
            <a:endParaRPr sz="1400" b="0" i="0" u="none" strike="noStrike" cap="none">
              <a:solidFill>
                <a:srgbClr val="000000"/>
              </a:solidFill>
              <a:latin typeface="Arial"/>
              <a:ea typeface="Arial"/>
              <a:cs typeface="Arial"/>
              <a:sym typeface="Arial"/>
            </a:endParaRPr>
          </a:p>
        </p:txBody>
      </p:sp>
      <p:sp>
        <p:nvSpPr>
          <p:cNvPr id="78" name="Google Shape;78;p9"/>
          <p:cNvSpPr txBox="1"/>
          <p:nvPr/>
        </p:nvSpPr>
        <p:spPr>
          <a:xfrm>
            <a:off x="4700241" y="1957546"/>
            <a:ext cx="6909867" cy="1584175"/>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4"/>
              </a:lnSpc>
              <a:spcBef>
                <a:spcPts val="0"/>
              </a:spcBef>
              <a:spcAft>
                <a:spcPts val="0"/>
              </a:spcAft>
              <a:buNone/>
            </a:pPr>
            <a:r>
              <a:rPr lang="en-US" sz="3200" b="0" i="0" u="none" strike="noStrike" cap="none">
                <a:solidFill>
                  <a:schemeClr val="dk1"/>
                </a:solidFill>
                <a:latin typeface="Arial"/>
                <a:ea typeface="Arial"/>
                <a:cs typeface="Arial"/>
                <a:sym typeface="Arial"/>
              </a:rPr>
              <a:t>Climate change already contributes a proportion of excess morbidity and mortality globally</a:t>
            </a:r>
            <a:endParaRPr/>
          </a:p>
        </p:txBody>
      </p:sp>
      <p:pic>
        <p:nvPicPr>
          <p:cNvPr id="79" name="Google Shape;79;p9"/>
          <p:cNvPicPr preferRelativeResize="0"/>
          <p:nvPr/>
        </p:nvPicPr>
        <p:blipFill rotWithShape="1">
          <a:blip r:embed="rId3">
            <a:alphaModFix/>
          </a:blip>
          <a:srcRect/>
          <a:stretch/>
        </p:blipFill>
        <p:spPr>
          <a:xfrm>
            <a:off x="839416" y="1700808"/>
            <a:ext cx="3556000" cy="2667000"/>
          </a:xfrm>
          <a:prstGeom prst="rect">
            <a:avLst/>
          </a:prstGeom>
          <a:noFill/>
          <a:ln>
            <a:noFill/>
          </a:ln>
        </p:spPr>
      </p:pic>
      <p:pic>
        <p:nvPicPr>
          <p:cNvPr id="80" name="Google Shape;80;p9"/>
          <p:cNvPicPr preferRelativeResize="0"/>
          <p:nvPr/>
        </p:nvPicPr>
        <p:blipFill rotWithShape="1">
          <a:blip r:embed="rId4">
            <a:alphaModFix/>
          </a:blip>
          <a:srcRect/>
          <a:stretch/>
        </p:blipFill>
        <p:spPr>
          <a:xfrm>
            <a:off x="6054063" y="4108366"/>
            <a:ext cx="2273672" cy="2273672"/>
          </a:xfrm>
          <a:prstGeom prst="rect">
            <a:avLst/>
          </a:prstGeom>
          <a:noFill/>
          <a:ln>
            <a:noFill/>
          </a:ln>
        </p:spPr>
      </p:pic>
      <p:sp>
        <p:nvSpPr>
          <p:cNvPr id="81" name="Google Shape;81;p9"/>
          <p:cNvSpPr txBox="1"/>
          <p:nvPr/>
        </p:nvSpPr>
        <p:spPr>
          <a:xfrm>
            <a:off x="1066450" y="4878275"/>
            <a:ext cx="2291100" cy="1584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20625"/>
              </a:lnSpc>
              <a:spcBef>
                <a:spcPts val="0"/>
              </a:spcBef>
              <a:spcAft>
                <a:spcPts val="0"/>
              </a:spcAft>
              <a:buClr>
                <a:schemeClr val="dk1"/>
              </a:buClr>
              <a:buSzPts val="3200"/>
              <a:buFont typeface="Arial"/>
              <a:buNone/>
            </a:pPr>
            <a:r>
              <a:rPr lang="en-US" sz="2400" b="0" i="1" u="none" strike="noStrike" cap="none">
                <a:solidFill>
                  <a:schemeClr val="dk1"/>
                </a:solidFill>
                <a:latin typeface="Arial"/>
                <a:ea typeface="Arial"/>
                <a:cs typeface="Arial"/>
                <a:sym typeface="Arial"/>
              </a:rPr>
              <a:t>Question worth 2 points</a:t>
            </a:r>
            <a:endParaRPr sz="2400" b="0" i="1"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1398</Words>
  <Application>Microsoft Office PowerPoint</Application>
  <PresentationFormat>Widescreen</PresentationFormat>
  <Paragraphs>178</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Helvetica Neue</vt:lpstr>
      <vt:lpstr>Noto Sans Symbols</vt:lpstr>
      <vt:lpstr>Roboto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hear from each team!  One point for every health consequence identified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Knud Falk</dc:creator>
  <cp:lastModifiedBy>Climate Centre</cp:lastModifiedBy>
  <cp:revision>19</cp:revision>
  <dcterms:created xsi:type="dcterms:W3CDTF">2012-07-25T14:15:20Z</dcterms:created>
  <dcterms:modified xsi:type="dcterms:W3CDTF">2021-01-20T09:28:29Z</dcterms:modified>
</cp:coreProperties>
</file>